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4" r:id="rId2"/>
  </p:sldMasterIdLst>
  <p:notesMasterIdLst>
    <p:notesMasterId r:id="rId54"/>
  </p:notesMasterIdLst>
  <p:handoutMasterIdLst>
    <p:handoutMasterId r:id="rId55"/>
  </p:handoutMasterIdLst>
  <p:sldIdLst>
    <p:sldId id="256" r:id="rId3"/>
    <p:sldId id="257" r:id="rId4"/>
    <p:sldId id="308" r:id="rId5"/>
    <p:sldId id="258" r:id="rId6"/>
    <p:sldId id="259" r:id="rId7"/>
    <p:sldId id="260" r:id="rId8"/>
    <p:sldId id="307" r:id="rId9"/>
    <p:sldId id="309" r:id="rId10"/>
    <p:sldId id="261" r:id="rId11"/>
    <p:sldId id="262" r:id="rId12"/>
    <p:sldId id="295" r:id="rId13"/>
    <p:sldId id="296" r:id="rId14"/>
    <p:sldId id="297" r:id="rId15"/>
    <p:sldId id="312" r:id="rId16"/>
    <p:sldId id="313" r:id="rId17"/>
    <p:sldId id="267" r:id="rId18"/>
    <p:sldId id="265" r:id="rId19"/>
    <p:sldId id="281" r:id="rId20"/>
    <p:sldId id="286" r:id="rId21"/>
    <p:sldId id="268" r:id="rId22"/>
    <p:sldId id="269" r:id="rId23"/>
    <p:sldId id="270" r:id="rId24"/>
    <p:sldId id="282" r:id="rId25"/>
    <p:sldId id="271" r:id="rId26"/>
    <p:sldId id="272" r:id="rId27"/>
    <p:sldId id="273" r:id="rId28"/>
    <p:sldId id="274" r:id="rId29"/>
    <p:sldId id="275" r:id="rId30"/>
    <p:sldId id="276" r:id="rId31"/>
    <p:sldId id="284" r:id="rId32"/>
    <p:sldId id="285" r:id="rId33"/>
    <p:sldId id="287" r:id="rId34"/>
    <p:sldId id="292" r:id="rId35"/>
    <p:sldId id="293" r:id="rId36"/>
    <p:sldId id="294" r:id="rId37"/>
    <p:sldId id="277" r:id="rId38"/>
    <p:sldId id="279" r:id="rId39"/>
    <p:sldId id="280" r:id="rId40"/>
    <p:sldId id="288" r:id="rId41"/>
    <p:sldId id="289" r:id="rId42"/>
    <p:sldId id="290" r:id="rId43"/>
    <p:sldId id="291" r:id="rId44"/>
    <p:sldId id="298" r:id="rId45"/>
    <p:sldId id="306" r:id="rId46"/>
    <p:sldId id="301" r:id="rId47"/>
    <p:sldId id="302" r:id="rId48"/>
    <p:sldId id="303" r:id="rId49"/>
    <p:sldId id="305" r:id="rId50"/>
    <p:sldId id="310" r:id="rId51"/>
    <p:sldId id="311" r:id="rId52"/>
    <p:sldId id="314"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99FF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94194" autoAdjust="0"/>
  </p:normalViewPr>
  <p:slideViewPr>
    <p:cSldViewPr>
      <p:cViewPr varScale="1">
        <p:scale>
          <a:sx n="109" d="100"/>
          <a:sy n="109" d="100"/>
        </p:scale>
        <p:origin x="-171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8" d="100"/>
          <a:sy n="68" d="100"/>
        </p:scale>
        <p:origin x="-3134"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2E7DE9D-4CDE-4F43-8D90-08AD2639CB1E}" type="datetimeFigureOut">
              <a:rPr lang="en-US" smtClean="0"/>
              <a:pPr/>
              <a:t>10/31/2023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18C55B-67FF-4F95-B2EC-162C90F0AC4B}"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515382-2065-4B79-B387-992B3D1713F2}" type="datetimeFigureOut">
              <a:rPr lang="en-US" smtClean="0"/>
              <a:pPr/>
              <a:t>10/31/2023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B8C4B5-18B0-4F44-807E-AC7B56118944}"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B8C4B5-18B0-4F44-807E-AC7B56118944}" type="slidenum">
              <a:rPr lang="en-US" smtClean="0"/>
              <a:pPr/>
              <a:t>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B8C4B5-18B0-4F44-807E-AC7B56118944}" type="slidenum">
              <a:rPr lang="en-US" smtClean="0"/>
              <a:pPr/>
              <a:t>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smtClean="0"/>
              <a:t>www.freedomforallseasons.org</a:t>
            </a:r>
            <a:endParaRPr lang="en-US" dirty="0"/>
          </a:p>
        </p:txBody>
      </p:sp>
      <p:sp>
        <p:nvSpPr>
          <p:cNvPr id="5" name="Slide Number Placeholder 4"/>
          <p:cNvSpPr>
            <a:spLocks noGrp="1"/>
          </p:cNvSpPr>
          <p:nvPr>
            <p:ph type="sldNum" sz="quarter" idx="11"/>
          </p:nvPr>
        </p:nvSpPr>
        <p:spPr/>
        <p:txBody>
          <a:bodyPr/>
          <a:lstStyle/>
          <a:p>
            <a:fld id="{A9A89948-55EE-4F35-A1E6-CAA020C0083B}" type="slidenum">
              <a:rPr lang="en-US" smtClean="0"/>
              <a:pPr/>
              <a:t>16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smtClean="0">
                <a:solidFill>
                  <a:prstClr val="black"/>
                </a:solidFill>
              </a:rPr>
              <a:t>www.freedomforallseasons.org</a:t>
            </a:r>
            <a:endParaRPr lang="en-US" dirty="0">
              <a:solidFill>
                <a:prstClr val="black"/>
              </a:solidFill>
            </a:endParaRPr>
          </a:p>
        </p:txBody>
      </p:sp>
      <p:sp>
        <p:nvSpPr>
          <p:cNvPr id="5" name="Slide Number Placeholder 4"/>
          <p:cNvSpPr>
            <a:spLocks noGrp="1"/>
          </p:cNvSpPr>
          <p:nvPr>
            <p:ph type="sldNum" sz="quarter" idx="11"/>
          </p:nvPr>
        </p:nvSpPr>
        <p:spPr/>
        <p:txBody>
          <a:bodyPr/>
          <a:lstStyle/>
          <a:p>
            <a:fld id="{A9A89948-55EE-4F35-A1E6-CAA020C0083B}" type="slidenum">
              <a:rPr lang="en-US" smtClean="0">
                <a:solidFill>
                  <a:prstClr val="black"/>
                </a:solidFill>
              </a:rPr>
              <a:pPr/>
              <a:t>17</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6" name="Slide Number Placeholder 15"/>
          <p:cNvSpPr>
            <a:spLocks noGrp="1"/>
          </p:cNvSpPr>
          <p:nvPr>
            <p:ph type="sldNum" sz="quarter" idx="11"/>
          </p:nvPr>
        </p:nvSpPr>
        <p:spPr>
          <a:xfrm>
            <a:off x="7439025" y="6172200"/>
            <a:ext cx="1704975" cy="457200"/>
          </a:xfrm>
          <a:prstGeom prst="rect">
            <a:avLst/>
          </a:prstGeom>
        </p:spPr>
        <p:txBody>
          <a:bodyPr/>
          <a:lstStyle>
            <a:lvl1pPr algn="ctr">
              <a:defRPr sz="1600">
                <a:solidFill>
                  <a:schemeClr val="bg1"/>
                </a:solidFill>
              </a:defRPr>
            </a:lvl1pPr>
          </a:lstStyle>
          <a:p>
            <a:r>
              <a:rPr lang="en-US" dirty="0" smtClean="0"/>
              <a:t>Slide </a:t>
            </a:r>
            <a:fld id="{63C0E57D-E197-4D52-AEF5-6BA637169AD4}" type="slidenum">
              <a:rPr lang="en-US" smtClean="0"/>
              <a:pPr/>
              <a:t>‹#›</a:t>
            </a:fld>
            <a:endParaRPr lang="en-US" dirty="0"/>
          </a:p>
        </p:txBody>
      </p:sp>
      <p:sp>
        <p:nvSpPr>
          <p:cNvPr id="17" name="Footer Placeholder 16"/>
          <p:cNvSpPr>
            <a:spLocks noGrp="1"/>
          </p:cNvSpPr>
          <p:nvPr>
            <p:ph type="ftr" sz="quarter" idx="12"/>
          </p:nvPr>
        </p:nvSpPr>
        <p:spPr>
          <a:xfrm>
            <a:off x="381000" y="6248400"/>
            <a:ext cx="3581400" cy="384048"/>
          </a:xfrm>
        </p:spPr>
        <p:txBody>
          <a:bodyPr/>
          <a:lstStyle/>
          <a:p>
            <a:r>
              <a:rPr lang="en-US" dirty="0" smtClean="0"/>
              <a:t>www.FreedomForAllSeasons.org</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4" name="Footer Placeholder 23"/>
          <p:cNvSpPr>
            <a:spLocks noGrp="1"/>
          </p:cNvSpPr>
          <p:nvPr>
            <p:ph type="ftr" sz="quarter" idx="11"/>
          </p:nvPr>
        </p:nvSpPr>
        <p:spPr/>
        <p:txBody>
          <a:bodyPr/>
          <a:lstStyle/>
          <a:p>
            <a:r>
              <a:rPr lang="en-US" dirty="0" smtClean="0">
                <a:solidFill>
                  <a:sysClr val="windowText" lastClr="000000"/>
                </a:solidFill>
              </a:rPr>
              <a:t>www.FreedomForAllSeasons.org</a:t>
            </a:r>
            <a:endParaRPr lang="en-US" dirty="0">
              <a:solidFill>
                <a:sysClr val="windowText" lastClr="000000"/>
              </a:solidFill>
            </a:endParaRPr>
          </a:p>
        </p:txBody>
      </p:sp>
      <p:sp>
        <p:nvSpPr>
          <p:cNvPr id="7" name="Slide Number Placeholder 6"/>
          <p:cNvSpPr>
            <a:spLocks noGrp="1"/>
          </p:cNvSpPr>
          <p:nvPr>
            <p:ph type="sldNum" sz="quarter" idx="12"/>
          </p:nvPr>
        </p:nvSpPr>
        <p:spPr>
          <a:xfrm>
            <a:off x="7924800" y="6477002"/>
            <a:ext cx="1066800" cy="244475"/>
          </a:xfrm>
        </p:spPr>
        <p:txBody>
          <a:bodyPr/>
          <a:lstStyle>
            <a:lvl1pPr>
              <a:defRPr>
                <a:solidFill>
                  <a:sysClr val="windowText" lastClr="000000"/>
                </a:solidFill>
              </a:defRPr>
            </a:lvl1pPr>
          </a:lstStyle>
          <a:p>
            <a:r>
              <a:rPr lang="en-US" dirty="0" smtClean="0"/>
              <a:t>Slide </a:t>
            </a:r>
            <a:fld id="{3B5E910F-68E3-4DAE-BE3B-B0A28B2612E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Footer Placeholder 9"/>
          <p:cNvSpPr>
            <a:spLocks noGrp="1"/>
          </p:cNvSpPr>
          <p:nvPr>
            <p:ph type="ftr" sz="quarter" idx="11"/>
          </p:nvPr>
        </p:nvSpPr>
        <p:spPr/>
        <p:txBody>
          <a:bodyPr/>
          <a:lstStyle>
            <a:lvl1pPr>
              <a:defRPr>
                <a:solidFill>
                  <a:sysClr val="windowText" lastClr="000000"/>
                </a:solidFill>
              </a:defRPr>
            </a:lvl1pPr>
          </a:lstStyle>
          <a:p>
            <a:r>
              <a:rPr lang="en-US" dirty="0" smtClean="0"/>
              <a:t>www.FreedomForAllSeasons.org</a:t>
            </a:r>
            <a:endParaRPr lang="en-US" dirty="0"/>
          </a:p>
        </p:txBody>
      </p:sp>
      <p:sp>
        <p:nvSpPr>
          <p:cNvPr id="31" name="Slide Number Placeholder 30"/>
          <p:cNvSpPr>
            <a:spLocks noGrp="1"/>
          </p:cNvSpPr>
          <p:nvPr>
            <p:ph type="sldNum" sz="quarter" idx="12"/>
          </p:nvPr>
        </p:nvSpPr>
        <p:spPr>
          <a:xfrm>
            <a:off x="8001000" y="6400802"/>
            <a:ext cx="990600" cy="320675"/>
          </a:xfrm>
        </p:spPr>
        <p:txBody>
          <a:bodyPr/>
          <a:lstStyle>
            <a:lvl1pPr>
              <a:defRPr>
                <a:solidFill>
                  <a:sysClr val="windowText" lastClr="000000"/>
                </a:solidFill>
              </a:defRPr>
            </a:lvl1pPr>
          </a:lstStyle>
          <a:p>
            <a:r>
              <a:rPr lang="en-US" dirty="0" smtClean="0"/>
              <a:t>Slide </a:t>
            </a:r>
            <a:fld id="{3B5E910F-68E3-4DAE-BE3B-B0A28B2612E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5" name="Slide Number Placeholder 14"/>
          <p:cNvSpPr>
            <a:spLocks noGrp="1"/>
          </p:cNvSpPr>
          <p:nvPr>
            <p:ph type="sldNum" sz="quarter" idx="15"/>
          </p:nvPr>
        </p:nvSpPr>
        <p:spPr>
          <a:xfrm>
            <a:off x="7391400" y="6181531"/>
            <a:ext cx="1628775" cy="457200"/>
          </a:xfrm>
          <a:prstGeom prst="rect">
            <a:avLst/>
          </a:prstGeom>
        </p:spPr>
        <p:txBody>
          <a:bodyPr/>
          <a:lstStyle>
            <a:lvl1pPr algn="ctr">
              <a:defRPr sz="1600">
                <a:solidFill>
                  <a:schemeClr val="bg1"/>
                </a:solidFill>
              </a:defRPr>
            </a:lvl1pPr>
          </a:lstStyle>
          <a:p>
            <a:r>
              <a:rPr lang="en-US" dirty="0" smtClean="0"/>
              <a:t>Slide  </a:t>
            </a:r>
            <a:fld id="{2FCBDC73-CD08-477F-9D2E-D48442880A8B}" type="slidenum">
              <a:rPr lang="en-US" smtClean="0"/>
              <a:pPr/>
              <a:t>‹#›</a:t>
            </a:fld>
            <a:endParaRPr lang="en-US" dirty="0"/>
          </a:p>
        </p:txBody>
      </p:sp>
      <p:sp>
        <p:nvSpPr>
          <p:cNvPr id="16" name="Footer Placeholder 15"/>
          <p:cNvSpPr>
            <a:spLocks noGrp="1"/>
          </p:cNvSpPr>
          <p:nvPr>
            <p:ph type="ftr" sz="quarter" idx="16"/>
          </p:nvPr>
        </p:nvSpPr>
        <p:spPr>
          <a:xfrm>
            <a:off x="762000" y="6248400"/>
            <a:ext cx="3581400" cy="384048"/>
          </a:xfrm>
        </p:spPr>
        <p:txBody>
          <a:bodyPr/>
          <a:lstStyle/>
          <a:p>
            <a:r>
              <a:rPr lang="en-US" dirty="0" smtClean="0"/>
              <a:t>www.FreedomForAllSeasons.org</a:t>
            </a:r>
            <a:endParaRPr lang="en-US" dirty="0"/>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09600" y="6248400"/>
            <a:ext cx="3581400" cy="384048"/>
          </a:xfrm>
        </p:spPr>
        <p:txBody>
          <a:bodyPr/>
          <a:lstStyle/>
          <a:p>
            <a:r>
              <a:rPr lang="en-US" dirty="0" smtClean="0"/>
              <a:t>www.FreedomForAllSeasons.org</a:t>
            </a:r>
            <a:endParaRPr lang="en-US" dirty="0"/>
          </a:p>
        </p:txBody>
      </p:sp>
      <p:sp>
        <p:nvSpPr>
          <p:cNvPr id="7" name="Slide Number Placeholder 6"/>
          <p:cNvSpPr>
            <a:spLocks noGrp="1"/>
          </p:cNvSpPr>
          <p:nvPr>
            <p:ph type="sldNum" sz="quarter" idx="12"/>
          </p:nvPr>
        </p:nvSpPr>
        <p:spPr>
          <a:xfrm>
            <a:off x="7210425" y="6248400"/>
            <a:ext cx="2162175" cy="457200"/>
          </a:xfrm>
          <a:prstGeom prst="rect">
            <a:avLst/>
          </a:prstGeom>
        </p:spPr>
        <p:txBody>
          <a:bodyPr/>
          <a:lstStyle>
            <a:lvl1pPr algn="ctr">
              <a:defRPr sz="1600">
                <a:solidFill>
                  <a:schemeClr val="bg1"/>
                </a:solidFill>
              </a:defRPr>
            </a:lvl1pPr>
          </a:lstStyle>
          <a:p>
            <a:r>
              <a:rPr lang="en-US" dirty="0" smtClean="0"/>
              <a:t>Slide </a:t>
            </a:r>
            <a:fld id="{1697043C-1CD5-4D7D-B053-4F21828AC618}" type="slidenum">
              <a:rPr lang="en-US" smtClean="0"/>
              <a:pPr/>
              <a:t>‹#›</a:t>
            </a:fld>
            <a:r>
              <a:rPr lang="en-US" dirty="0" smtClean="0"/>
              <a:t>  </a:t>
            </a:r>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www.FreedomForAllSeasons.org</a:t>
            </a:r>
            <a:endParaRPr lang="en-US" dirty="0"/>
          </a:p>
        </p:txBody>
      </p:sp>
      <p:sp>
        <p:nvSpPr>
          <p:cNvPr id="5" name="Slide Number Placeholder 4"/>
          <p:cNvSpPr>
            <a:spLocks noGrp="1"/>
          </p:cNvSpPr>
          <p:nvPr>
            <p:ph type="sldNum" sz="quarter" idx="12"/>
          </p:nvPr>
        </p:nvSpPr>
        <p:spPr>
          <a:xfrm>
            <a:off x="7391400" y="6248400"/>
            <a:ext cx="1552575" cy="457200"/>
          </a:xfrm>
          <a:prstGeom prst="rect">
            <a:avLst/>
          </a:prstGeom>
        </p:spPr>
        <p:txBody>
          <a:bodyPr/>
          <a:lstStyle>
            <a:lvl1pPr>
              <a:defRPr sz="1600">
                <a:solidFill>
                  <a:schemeClr val="bg1"/>
                </a:solidFill>
              </a:defRPr>
            </a:lvl1pPr>
          </a:lstStyle>
          <a:p>
            <a:pPr algn="ctr"/>
            <a:r>
              <a:rPr lang="en-US" dirty="0" smtClean="0"/>
              <a:t>Slide </a:t>
            </a:r>
            <a:fld id="{C1E6DAA7-14E0-4D9D-9954-79AC580F3E51}" type="slidenum">
              <a:rPr lang="en-US" smtClean="0"/>
              <a:pPr algn="ctr"/>
              <a:t>‹#›</a:t>
            </a:fld>
            <a:r>
              <a:rPr lang="en-US" dirty="0" smtClean="0"/>
              <a:t> </a:t>
            </a:r>
          </a:p>
          <a:p>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www.FreedomForAllSeasons.org</a:t>
            </a:r>
            <a:endParaRPr lang="en-US" dirty="0"/>
          </a:p>
        </p:txBody>
      </p:sp>
      <p:sp>
        <p:nvSpPr>
          <p:cNvPr id="6" name="Rectangle 5"/>
          <p:cNvSpPr/>
          <p:nvPr userDrawn="1"/>
        </p:nvSpPr>
        <p:spPr>
          <a:xfrm>
            <a:off x="7391400" y="6367046"/>
            <a:ext cx="1676400" cy="338554"/>
          </a:xfrm>
          <a:prstGeom prst="rect">
            <a:avLst/>
          </a:prstGeom>
        </p:spPr>
        <p:txBody>
          <a:bodyPr wrap="square">
            <a:spAutoFit/>
          </a:bodyPr>
          <a:lstStyle/>
          <a:p>
            <a:pPr algn="ctr"/>
            <a:r>
              <a:rPr lang="en-US" sz="1600" dirty="0" smtClean="0">
                <a:solidFill>
                  <a:schemeClr val="bg1"/>
                </a:solidFill>
              </a:rPr>
              <a:t>Slide </a:t>
            </a:r>
            <a:fld id="{C1E6DAA7-14E0-4D9D-9954-79AC580F3E51}" type="slidenum">
              <a:rPr lang="en-US" sz="1600" smtClean="0">
                <a:solidFill>
                  <a:schemeClr val="bg1"/>
                </a:solidFill>
              </a:rPr>
              <a:pPr algn="ctr"/>
              <a:t>‹#›</a:t>
            </a:fld>
            <a:endParaRPr lang="en-US" sz="1600" dirty="0">
              <a:solidFill>
                <a:schemeClr val="bg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lvl1pPr algn="r">
              <a:defRPr/>
            </a:lvl1pPr>
          </a:lstStyle>
          <a:p>
            <a:endParaRPr lang="en-US" dirty="0"/>
          </a:p>
        </p:txBody>
      </p:sp>
      <p:sp>
        <p:nvSpPr>
          <p:cNvPr id="10" name="Footer Placeholder 9"/>
          <p:cNvSpPr>
            <a:spLocks noGrp="1"/>
          </p:cNvSpPr>
          <p:nvPr>
            <p:ph type="ftr" sz="quarter" idx="16"/>
          </p:nvPr>
        </p:nvSpPr>
        <p:spPr/>
        <p:txBody>
          <a:bodyPr/>
          <a:lstStyle/>
          <a:p>
            <a:r>
              <a:rPr lang="en-US" dirty="0" smtClean="0"/>
              <a:t>www.FreedomForAllSeasons.org</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lvl1pPr algn="r">
              <a:defRPr/>
            </a:lvl1pPr>
          </a:lstStyle>
          <a:p>
            <a:endParaRPr lang="en-US" dirty="0"/>
          </a:p>
        </p:txBody>
      </p:sp>
      <p:sp>
        <p:nvSpPr>
          <p:cNvPr id="10" name="Footer Placeholder 9"/>
          <p:cNvSpPr>
            <a:spLocks noGrp="1"/>
          </p:cNvSpPr>
          <p:nvPr>
            <p:ph type="ftr" sz="quarter" idx="12"/>
          </p:nvPr>
        </p:nvSpPr>
        <p:spPr/>
        <p:txBody>
          <a:bodyPr/>
          <a:lstStyle/>
          <a:p>
            <a:r>
              <a:rPr lang="en-US" dirty="0" smtClean="0"/>
              <a:t>www.FreedomForAllSeasons.org</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lvl1pPr algn="r">
              <a:defRPr/>
            </a:lvl1pPr>
          </a:lstStyle>
          <a:p>
            <a:endParaRPr lang="en-US" dirty="0"/>
          </a:p>
        </p:txBody>
      </p:sp>
      <p:sp>
        <p:nvSpPr>
          <p:cNvPr id="5" name="Footer Placeholder 4"/>
          <p:cNvSpPr>
            <a:spLocks noGrp="1"/>
          </p:cNvSpPr>
          <p:nvPr>
            <p:ph type="ftr" sz="quarter" idx="11"/>
          </p:nvPr>
        </p:nvSpPr>
        <p:spPr/>
        <p:txBody>
          <a:bodyPr/>
          <a:lstStyle/>
          <a:p>
            <a:r>
              <a:rPr lang="en-US" dirty="0" smtClean="0"/>
              <a:t>www.FreedomForAllSeasons.org</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lvl1pPr algn="r">
              <a:defRPr/>
            </a:lvl1pPr>
          </a:lstStyle>
          <a:p>
            <a:endParaRPr lang="en-US" dirty="0"/>
          </a:p>
        </p:txBody>
      </p:sp>
      <p:sp>
        <p:nvSpPr>
          <p:cNvPr id="5" name="Footer Placeholder 4"/>
          <p:cNvSpPr>
            <a:spLocks noGrp="1"/>
          </p:cNvSpPr>
          <p:nvPr>
            <p:ph type="ftr" sz="quarter" idx="11"/>
          </p:nvPr>
        </p:nvSpPr>
        <p:spPr/>
        <p:txBody>
          <a:bodyPr/>
          <a:lstStyle/>
          <a:p>
            <a:r>
              <a:rPr lang="en-US" dirty="0" smtClean="0"/>
              <a:t>www.FreedomForAllSeasons.org</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a:t>
            </a:r>
            <a:r>
              <a:rPr kumimoji="0" lang="en-US" dirty="0" err="1" smtClean="0"/>
              <a:t>levelSlide</a:t>
            </a:r>
            <a:r>
              <a:rPr kumimoji="0" lang="en-US" dirty="0" smtClean="0"/>
              <a:t> </a:t>
            </a:r>
            <a:endParaRPr kumimoji="0" lang="en-US" dirty="0"/>
          </a:p>
        </p:txBody>
      </p:sp>
      <p:sp>
        <p:nvSpPr>
          <p:cNvPr id="24" name="Date Placeholder 23"/>
          <p:cNvSpPr>
            <a:spLocks noGrp="1"/>
          </p:cNvSpPr>
          <p:nvPr>
            <p:ph type="dt" sz="half" idx="2"/>
          </p:nvPr>
        </p:nvSpPr>
        <p:spPr>
          <a:xfrm>
            <a:off x="7239000" y="6172200"/>
            <a:ext cx="1676400" cy="384048"/>
          </a:xfrm>
          <a:prstGeom prst="rect">
            <a:avLst/>
          </a:prstGeom>
        </p:spPr>
        <p:txBody>
          <a:bodyPr vert="horz" anchor="ctr" anchorCtr="0"/>
          <a:lstStyle>
            <a:lvl1pPr algn="l" eaLnBrk="1" latinLnBrk="0" hangingPunct="1">
              <a:defRPr kumimoji="0" sz="1400">
                <a:solidFill>
                  <a:schemeClr val="bg1"/>
                </a:solidFill>
              </a:defRPr>
            </a:lvl1pPr>
          </a:lstStyle>
          <a:p>
            <a:pPr algn="ctr"/>
            <a:r>
              <a:rPr lang="en-US" dirty="0" smtClean="0"/>
              <a:t>Slide </a:t>
            </a:r>
            <a:fld id="{8CF5A365-5E64-402F-9FB5-8A53DC68E78A}" type="slidenum">
              <a:rPr lang="en-US" smtClean="0"/>
              <a:pPr algn="ctr"/>
              <a:t>‹#›</a:t>
            </a:fld>
            <a:endParaRPr lang="en-US" dirty="0"/>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lgn="ctr"/>
            <a:r>
              <a:rPr lang="en-US" dirty="0" smtClean="0"/>
              <a:t>www.FreedomForAllSeasons.org</a:t>
            </a:r>
            <a:endParaRPr lang="en-US" dirty="0"/>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6" r:id="rId3"/>
    <p:sldLayoutId id="2147483678" r:id="rId4"/>
    <p:sldLayoutId id="2147483679" r:id="rId5"/>
    <p:sldLayoutId id="2147483680" r:id="rId6"/>
    <p:sldLayoutId id="2147483681" r:id="rId7"/>
    <p:sldLayoutId id="2147483682" r:id="rId8"/>
    <p:sldLayoutId id="2147483683" r:id="rId9"/>
  </p:sldLayoutIdLst>
  <p:hf hd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Text Placeholder 7"/>
          <p:cNvSpPr>
            <a:spLocks noGrp="1"/>
          </p:cNvSpPr>
          <p:nvPr>
            <p:ph type="body" idx="1"/>
          </p:nvPr>
        </p:nvSpPr>
        <p:spPr>
          <a:xfrm>
            <a:off x="304800" y="1554164"/>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8" name="Footer Placeholder 27"/>
          <p:cNvSpPr>
            <a:spLocks noGrp="1"/>
          </p:cNvSpPr>
          <p:nvPr>
            <p:ph type="ftr" sz="quarter" idx="3"/>
          </p:nvPr>
        </p:nvSpPr>
        <p:spPr>
          <a:xfrm>
            <a:off x="0" y="0"/>
            <a:ext cx="2514600" cy="304800"/>
          </a:xfrm>
          <a:prstGeom prst="rect">
            <a:avLst/>
          </a:prstGeom>
        </p:spPr>
        <p:txBody>
          <a:bodyPr vert="horz"/>
          <a:lstStyle>
            <a:lvl1pPr algn="r" eaLnBrk="1" latinLnBrk="0" hangingPunct="1">
              <a:defRPr kumimoji="0" sz="1200">
                <a:solidFill>
                  <a:schemeClr val="accent1">
                    <a:shade val="75000"/>
                  </a:schemeClr>
                </a:solidFill>
              </a:defRPr>
            </a:lvl1pPr>
          </a:lstStyle>
          <a:p>
            <a:r>
              <a:rPr lang="en-US" dirty="0" smtClean="0">
                <a:solidFill>
                  <a:sysClr val="windowText" lastClr="000000"/>
                </a:solidFill>
              </a:rPr>
              <a:t>www.FreedomForAllSeasons.org</a:t>
            </a:r>
            <a:endParaRPr lang="en-US" dirty="0">
              <a:solidFill>
                <a:sysClr val="windowText" lastClr="000000"/>
              </a:solidFill>
            </a:endParaRPr>
          </a:p>
        </p:txBody>
      </p:sp>
      <p:sp>
        <p:nvSpPr>
          <p:cNvPr id="5" name="Slide Number Placeholder 4"/>
          <p:cNvSpPr>
            <a:spLocks noGrp="1"/>
          </p:cNvSpPr>
          <p:nvPr>
            <p:ph type="sldNum" sz="quarter" idx="4"/>
          </p:nvPr>
        </p:nvSpPr>
        <p:spPr>
          <a:xfrm>
            <a:off x="8001000" y="6477002"/>
            <a:ext cx="990600" cy="244475"/>
          </a:xfrm>
          <a:prstGeom prst="rect">
            <a:avLst/>
          </a:prstGeom>
        </p:spPr>
        <p:txBody>
          <a:bodyPr vert="horz"/>
          <a:lstStyle>
            <a:lvl1pPr algn="r" eaLnBrk="1" latinLnBrk="0" hangingPunct="1">
              <a:defRPr kumimoji="0" sz="1400">
                <a:solidFill>
                  <a:schemeClr val="accent1">
                    <a:shade val="75000"/>
                  </a:schemeClr>
                </a:solidFill>
              </a:defRPr>
            </a:lvl1pPr>
          </a:lstStyle>
          <a:p>
            <a:r>
              <a:rPr lang="en-US" dirty="0" smtClean="0">
                <a:solidFill>
                  <a:sysClr val="windowText" lastClr="000000"/>
                </a:solidFill>
              </a:rPr>
              <a:t>Slide </a:t>
            </a:r>
            <a:fld id="{3B5E910F-68E3-4DAE-BE3B-B0A28B2612EC}" type="slidenum">
              <a:rPr lang="en-US" smtClean="0">
                <a:solidFill>
                  <a:sysClr val="windowText" lastClr="000000"/>
                </a:solidFill>
              </a:rPr>
              <a:pPr/>
              <a:t>‹#›</a:t>
            </a:fld>
            <a:endParaRPr lang="en-US" dirty="0" smtClean="0">
              <a:solidFill>
                <a:sysClr val="windowText" lastClr="000000"/>
              </a:solidFill>
            </a:endParaRPr>
          </a:p>
          <a:p>
            <a:r>
              <a:rPr lang="en-US" dirty="0" smtClean="0">
                <a:solidFill>
                  <a:sysClr val="windowText" lastClr="000000"/>
                </a:solidFill>
              </a:rPr>
              <a:t> </a:t>
            </a:r>
            <a:endParaRPr lang="en-US" dirty="0">
              <a:solidFill>
                <a:sysClr val="windowText" lastClr="000000"/>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9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2" name="Straight Connector 11"/>
          <p:cNvSpPr>
            <a:spLocks noChangeShapeType="1"/>
          </p:cNvSpPr>
          <p:nvPr/>
        </p:nvSpPr>
        <p:spPr bwMode="auto">
          <a:xfrm>
            <a:off x="514350" y="105798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Lst>
  <p:hf hdr="0" dt="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reedomforallseasons.org/FreedomFromEnvironmentalExtremism.html" TargetMode="External"/><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hyperlink" Target="https://www.blm.gov/about/organization-chart" TargetMode="External"/><Relationship Id="rId3" Type="http://schemas.openxmlformats.org/officeDocument/2006/relationships/hyperlink" Target="http://bundyranch.blogspot.com/p/contact-list-attorney-general-state-on.htmlhttp:/insider.foxnews.com/2014/04/16/who-neil-kornze-hannity-takes-look-blm-directors-close-ties-harry-reid" TargetMode="External"/><Relationship Id="rId7" Type="http://schemas.openxmlformats.org/officeDocument/2006/relationships/hyperlink" Target="https://startpage.com/do/metasearch.pl" TargetMode="External"/><Relationship Id="rId2" Type="http://schemas.openxmlformats.org/officeDocument/2006/relationships/image" Target="../media/image20.jpeg"/><Relationship Id="rId1" Type="http://schemas.openxmlformats.org/officeDocument/2006/relationships/slideLayout" Target="../slideLayouts/slideLayout3.xml"/><Relationship Id="rId6" Type="http://schemas.openxmlformats.org/officeDocument/2006/relationships/hyperlink" Target="https://www.eenews.net/stories/1060056655" TargetMode="External"/><Relationship Id="rId5" Type="http://schemas.openxmlformats.org/officeDocument/2006/relationships/hyperlink" Target="http://archive.sltrib.com/article.php?id=5062376&amp;itype=CMSID" TargetMode="External"/><Relationship Id="rId10" Type="http://schemas.openxmlformats.org/officeDocument/2006/relationships/hyperlink" Target="https://www.blm.gov/contact/national-office" TargetMode="External"/><Relationship Id="rId4" Type="http://schemas.openxmlformats.org/officeDocument/2006/relationships/hyperlink" Target="https://www.whitman.edu/newsroom/whitman-magazine/whitman-magazine-november-2014/features-nov.-2014/this-land-is-your-land" TargetMode="External"/><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hyperlink" Target="http://cornwell-scandal.tripod.com/" TargetMode="External"/><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hyperlink" Target="https://www.fseee.org/2017/06/21/deep-workforce-cuts-proposed-for-blm/" TargetMode="External"/><Relationship Id="rId5" Type="http://schemas.openxmlformats.org/officeDocument/2006/relationships/hyperlink" Target="http://www.jail4judges.org/" TargetMode="External"/><Relationship Id="rId4" Type="http://schemas.openxmlformats.org/officeDocument/2006/relationships/hyperlink" Target="file:///D:\JacksFiles\A%20Website%20of%20Jacks\FreedomForAllSeasonsRoot\J.A.I.L._News_Journals\2005\2005-10-11C.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file:///D:\JacksFiles\A%20Website%20of%20Jacks\FreedomForAllSeasonsRoot\www.YourRemedyisinTheLaw.com" TargetMode="External"/><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hyperlink" Target="http://www.chicagotribune.com/news/nationworld/politics/ct-interior-reorganization-zinke-20180110-story.html"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www.freedomforallseasons.org/NaturalLawAndRightsReports/YourCertainEnumeratedUnalienableRightsRev11.pdf" TargetMode="External"/><Relationship Id="rId3" Type="http://schemas.openxmlformats.org/officeDocument/2006/relationships/image" Target="../media/image24.jpeg"/><Relationship Id="rId7" Type="http://schemas.openxmlformats.org/officeDocument/2006/relationships/hyperlink" Target="http://www.freedomforallseasons.org/NaturalLawAndRightsReports/YOUR%20CERTAIN%20ENUMERATED%20UNALIENABLE%20RIGHTS%20(Revision%2011).pdf" TargetMode="External"/><Relationship Id="rId2" Type="http://schemas.openxmlformats.org/officeDocument/2006/relationships/hyperlink" Target="http://www.publicland.org/35_archives/documents/doc_1400_hist_record.pdf" TargetMode="External"/><Relationship Id="rId1" Type="http://schemas.openxmlformats.org/officeDocument/2006/relationships/slideLayout" Target="../slideLayouts/slideLayout4.xml"/><Relationship Id="rId6" Type="http://schemas.openxmlformats.org/officeDocument/2006/relationships/hyperlink" Target="http://www.supremelaw.org/fedzone11/htm/chaptr11.htm" TargetMode="External"/><Relationship Id="rId5" Type="http://schemas.openxmlformats.org/officeDocument/2006/relationships/hyperlink" Target="http://www.freedomforallseasons.org/UnalienableRightsNew.asp" TargetMode="External"/><Relationship Id="rId4" Type="http://schemas.openxmlformats.org/officeDocument/2006/relationships/image" Target="../media/image25.jpeg"/><Relationship Id="rId9" Type="http://schemas.openxmlformats.org/officeDocument/2006/relationships/hyperlink" Target="http://www.chicagotribune.com/news/nationworld/politics/ct-interior-reorganization-zinke-20180110-story.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fws.gov/external-affairs/contacts.html" TargetMode="Externa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http://www.freedomforallseasons.org/FreedomFromEndangeredSpeciesMythomania.asp"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brainerd.org/grantee-profile.php" TargetMode="External"/><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hyperlink" Target="https://www.greendecoys.com/decoys/montana-wildlife-federatio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www.freedomforallseasons.org/EnvironmentalExtremismTakings/The%20Government's%20Growing%20Police%20Force%20WSJ%20December%2017%202011.pd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pricetheory.uchicago.edu/levitt/Papers/LevittTheEffectOfPrison1996.pdf" TargetMode="External"/><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drugwarfacts.org/cms/?q=node/62" TargetMode="External"/><Relationship Id="rId5" Type="http://schemas.openxmlformats.org/officeDocument/2006/relationships/hyperlink" Target="http://www.ncsl.org/legislatures-elections/ethics/50-state-chart-criminal-penalties-for-public-corr.aspx" TargetMode="Externa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hyperlink" Target="http://www.americansrestoringamerica.com/"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11.xml"/><Relationship Id="rId6" Type="http://schemas.openxmlformats.org/officeDocument/2006/relationships/hyperlink" Target="http://www.vox.com/2015/7/13/8913297/mass-incarceration-maps-charts" TargetMode="External"/><Relationship Id="rId5" Type="http://schemas.openxmlformats.org/officeDocument/2006/relationships/image" Target="../media/image35.png"/><Relationship Id="rId4" Type="http://schemas.openxmlformats.org/officeDocument/2006/relationships/hyperlink" Target="http://www.russellmeansfreedom.com/wp-content/uploads/2009/07/takingliberty-michaelcoffman.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freedomforallseasons.org/EnvironmentalExtremismTakings/2016-02-16%20Where%20Did%20the%20States%20Go%20-%20Jim%20Beers%20%20Feb%2014%20%202016.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freedomforallseasons.org/NaturalLawAndRightsReports/YOUR%20CERTAIN%20ENUMERATED%20UNALIENABLE%20RIGHTS%20(Revision%2011).pdf" TargetMode="Externa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hyperlink" Target="http://politicalvelcraft.org/2011/06/21/arizona-sheriff-%e2%80%98if-decapitating-police-officers-is-not-terrorism-what-is%e2%80%99-more-troops-at-korean-border-than-deadly-u-s-mexican-border/" TargetMode="External"/><Relationship Id="rId13" Type="http://schemas.openxmlformats.org/officeDocument/2006/relationships/hyperlink" Target="http://ricoforsheriff.com/irs-liens-and-levys/196" TargetMode="External"/><Relationship Id="rId3" Type="http://schemas.openxmlformats.org/officeDocument/2006/relationships/hyperlink" Target="http://videos.allinnra.com/share" TargetMode="External"/><Relationship Id="rId7" Type="http://schemas.openxmlformats.org/officeDocument/2006/relationships/hyperlink" Target="http://politicalvelcraft.org/2011/09/20/obamas-federal-stooges-beginning-to-understand-the-power-of-sheriffs-sheriff-warns-federal-agents-they-will-be-arrested-if-they-interfere/" TargetMode="External"/><Relationship Id="rId12" Type="http://schemas.openxmlformats.org/officeDocument/2006/relationships/hyperlink" Target="http://ricoforsheriff.com/irs-liens-and-levys" TargetMode="External"/><Relationship Id="rId2" Type="http://schemas.openxmlformats.org/officeDocument/2006/relationships/hyperlink" Target="http://www.youtube.com/watch?v=e4RuWK2Ww-4" TargetMode="External"/><Relationship Id="rId1" Type="http://schemas.openxmlformats.org/officeDocument/2006/relationships/slideLayout" Target="../slideLayouts/slideLayout11.xml"/><Relationship Id="rId6" Type="http://schemas.openxmlformats.org/officeDocument/2006/relationships/hyperlink" Target="http://politicalvelcraft.org/2011/10/19/oregon-sheriff-gil-gilbertson-gives-federal-agents-the-boot-feds-have-no-jurisdiction/" TargetMode="External"/><Relationship Id="rId11" Type="http://schemas.openxmlformats.org/officeDocument/2006/relationships/image" Target="../media/image38.jpeg"/><Relationship Id="rId5" Type="http://schemas.openxmlformats.org/officeDocument/2006/relationships/hyperlink" Target="http://politicalvelcraft.org/2011/10/19/nevada-sheriff-tony-demeo-stops-federal-agents-feds-engaging-in-illegal-confiscation-of-cattle-and-water-rights-of-county-property-owner/" TargetMode="External"/><Relationship Id="rId10" Type="http://schemas.openxmlformats.org/officeDocument/2006/relationships/hyperlink" Target="http://sheriffmack.com/" TargetMode="External"/><Relationship Id="rId4" Type="http://schemas.openxmlformats.org/officeDocument/2006/relationships/hyperlink" Target="http://politicalvelcraft.org/2011/11/14/u-s-sheriffs-rise-up-against-federal-government-sheriff-threatens-feds-with-swat-team/" TargetMode="External"/><Relationship Id="rId9" Type="http://schemas.openxmlformats.org/officeDocument/2006/relationships/hyperlink" Target="http://countysheriffproject.or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freedomforallseasons.org/FreedomFromDefactoLaws.asp" TargetMode="External"/><Relationship Id="rId2" Type="http://schemas.openxmlformats.org/officeDocument/2006/relationships/image" Target="../media/image39.png"/><Relationship Id="rId1" Type="http://schemas.openxmlformats.org/officeDocument/2006/relationships/slideLayout" Target="../slideLayouts/slideLayout11.xml"/><Relationship Id="rId5" Type="http://schemas.openxmlformats.org/officeDocument/2006/relationships/hyperlink" Target="http://usa-the-republic.com/jurisprudentia/travel_1.html" TargetMode="External"/><Relationship Id="rId4" Type="http://schemas.openxmlformats.org/officeDocument/2006/relationships/hyperlink" Target="http://expect-us.net/files/13things.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heriffmack.com/" TargetMode="External"/><Relationship Id="rId2" Type="http://schemas.openxmlformats.org/officeDocument/2006/relationships/hyperlink" Target="http://truthinmedia.com/exclusive-sheriff-mack-oregon-standoff-hammond/"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educate-yourself.org/tg/" TargetMode="External"/><Relationship Id="rId3" Type="http://schemas.openxmlformats.org/officeDocument/2006/relationships/image" Target="../media/image40.png"/><Relationship Id="rId7" Type="http://schemas.openxmlformats.org/officeDocument/2006/relationships/hyperlink" Target="http://www.freedomforallseasons.org/DefactoGovernment/One%20World%20Government/2016-02-24%20RapeOfTheMind-ThePsychologyOfThoughtControl-A.m.MeerlooMd.pdf" TargetMode="External"/><Relationship Id="rId2" Type="http://schemas.openxmlformats.org/officeDocument/2006/relationships/hyperlink" Target="http://www.youtube.com/watch?v=1i5VyKz74NQ" TargetMode="External"/><Relationship Id="rId1" Type="http://schemas.openxmlformats.org/officeDocument/2006/relationships/slideLayout" Target="../slideLayouts/slideLayout11.xml"/><Relationship Id="rId6" Type="http://schemas.openxmlformats.org/officeDocument/2006/relationships/hyperlink" Target="http://www.cbsnews.com/8301-201_162-57415475/sources-secret-service-personnel-partied-prior-to-summit/" TargetMode="External"/><Relationship Id="rId5" Type="http://schemas.openxmlformats.org/officeDocument/2006/relationships/hyperlink" Target="http://www.wanttoknow.info/mindcontrol" TargetMode="External"/><Relationship Id="rId4" Type="http://schemas.openxmlformats.org/officeDocument/2006/relationships/hyperlink" Target="http://www.wanttoknow.info/nationbetrayed10pg"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www.defraudingamerica.com/criminal_retaliation_statutes.html" TargetMode="External"/><Relationship Id="rId13" Type="http://schemas.openxmlformats.org/officeDocument/2006/relationships/hyperlink" Target="http://www.defraudingamerica.com/american_public_index.html" TargetMode="External"/><Relationship Id="rId3" Type="http://schemas.openxmlformats.org/officeDocument/2006/relationships/hyperlink" Target="http://www.defraudingamerica.com/lawyer_corruption.html" TargetMode="External"/><Relationship Id="rId7" Type="http://schemas.openxmlformats.org/officeDocument/2006/relationships/hyperlink" Target="file:///C:\Documents%20and%20Settings\HP_Administrator\My%20Documents\Internet%20DefraudingAmerica\criminal_obstructing_justice_statutes.html" TargetMode="External"/><Relationship Id="rId12" Type="http://schemas.openxmlformats.org/officeDocument/2006/relationships/hyperlink" Target="http://www.defraudingamerica.com/media_index.html" TargetMode="External"/><Relationship Id="rId17" Type="http://schemas.openxmlformats.org/officeDocument/2006/relationships/hyperlink" Target="http://www.defraudingamerica.com/unprecedented_ammunition.html" TargetMode="External"/><Relationship Id="rId2" Type="http://schemas.openxmlformats.org/officeDocument/2006/relationships/hyperlink" Target="http://www.defraudingamerica.com/stich_bio.html" TargetMode="External"/><Relationship Id="rId16" Type="http://schemas.openxmlformats.org/officeDocument/2006/relationships/image" Target="../media/image41.png"/><Relationship Id="rId1" Type="http://schemas.openxmlformats.org/officeDocument/2006/relationships/slideLayout" Target="../slideLayouts/slideLayout10.xml"/><Relationship Id="rId6" Type="http://schemas.openxmlformats.org/officeDocument/2006/relationships/hyperlink" Target="http://www.defraudingamerica.com/criminal_statutes_violated.html" TargetMode="External"/><Relationship Id="rId11" Type="http://schemas.openxmlformats.org/officeDocument/2006/relationships/hyperlink" Target="http://www.defraudingamerica.com/department_of_justice_index.html" TargetMode="External"/><Relationship Id="rId5" Type="http://schemas.openxmlformats.org/officeDocument/2006/relationships/hyperlink" Target="http://www.defraudingamerica.com/california_judges_and_lawyers_implicated.html" TargetMode="External"/><Relationship Id="rId15" Type="http://schemas.openxmlformats.org/officeDocument/2006/relationships/hyperlink" Target="http://www.defraudingamerica.com/introduction.html" TargetMode="External"/><Relationship Id="rId10" Type="http://schemas.openxmlformats.org/officeDocument/2006/relationships/hyperlink" Target="http://www.defraudingamerica.com/congress_index.html" TargetMode="External"/><Relationship Id="rId4" Type="http://schemas.openxmlformats.org/officeDocument/2006/relationships/hyperlink" Target="http://www.defraudingamerica.com/federal_judges_directly_implicated.html" TargetMode="External"/><Relationship Id="rId9" Type="http://schemas.openxmlformats.org/officeDocument/2006/relationships/hyperlink" Target="http://www.defraudingamerica.com/list_of_books.html" TargetMode="External"/><Relationship Id="rId14" Type="http://schemas.openxmlformats.org/officeDocument/2006/relationships/hyperlink" Target="http://www.defraudingamerica.com/american_public_as_feeding_trough.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prisonpolicy.org/scans/NIJ_private_sector_and_prison_industries.pdf" TargetMode="External"/><Relationship Id="rId1" Type="http://schemas.openxmlformats.org/officeDocument/2006/relationships/slideLayout" Target="../slideLayouts/slideLayout11.xml"/><Relationship Id="rId4" Type="http://schemas.openxmlformats.org/officeDocument/2006/relationships/hyperlink" Target="http://video.foxnews.com/v/1688467862001/workers-comp-fraud-on-the-ris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online.wsj.com/news/articles/SB10001424052970203518404577094861497383678?mg=reno64-wsj&amp;url=http://online.wsj.com/article/SB10001424052970203518404577094861497383678.html" TargetMode="External"/><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wsj.com/news/interactive/REGS121520111215" TargetMode="Externa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gif"/></Relationships>
</file>

<file path=ppt/slides/_rels/slide3.xml.rels><?xml version="1.0" encoding="UTF-8" standalone="yes"?>
<Relationships xmlns="http://schemas.openxmlformats.org/package/2006/relationships"><Relationship Id="rId8" Type="http://schemas.openxmlformats.org/officeDocument/2006/relationships/hyperlink" Target="https://redoubtnews.com/2017/08/federal-land-violate-constitution/" TargetMode="External"/><Relationship Id="rId3" Type="http://schemas.openxmlformats.org/officeDocument/2006/relationships/image" Target="../media/image9.jpeg"/><Relationship Id="rId7" Type="http://schemas.openxmlformats.org/officeDocument/2006/relationships/hyperlink" Target="http://www.constitution.org/juris/fedjur1.htm" TargetMode="External"/><Relationship Id="rId2" Type="http://schemas.openxmlformats.org/officeDocument/2006/relationships/image" Target="../media/image8.jpeg"/><Relationship Id="rId1" Type="http://schemas.openxmlformats.org/officeDocument/2006/relationships/slideLayout" Target="../slideLayouts/slideLayout3.xml"/><Relationship Id="rId6" Type="http://schemas.openxmlformats.org/officeDocument/2006/relationships/hyperlink" Target="bundyranch.blogspot.com/2014/03/" TargetMode="External"/><Relationship Id="rId5" Type="http://schemas.openxmlformats.org/officeDocument/2006/relationships/hyperlink" Target="https://en.wikipedia.org/wiki/Bundy_standoff" TargetMode="Externa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1.xml"/><Relationship Id="rId6" Type="http://schemas.openxmlformats.org/officeDocument/2006/relationships/image" Target="../media/image53.gif"/><Relationship Id="rId5" Type="http://schemas.openxmlformats.org/officeDocument/2006/relationships/image" Target="../media/image36.pn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8" Type="http://schemas.openxmlformats.org/officeDocument/2006/relationships/hyperlink" Target="http://bundyranch.blogspot.com/2017/08/judge-navarro-vs-jury-bunkerville.html" TargetMode="External"/><Relationship Id="rId3" Type="http://schemas.openxmlformats.org/officeDocument/2006/relationships/image" Target="../media/image54.jpeg"/><Relationship Id="rId7" Type="http://schemas.openxmlformats.org/officeDocument/2006/relationships/hyperlink" Target="http://reason.com/blog/2014/10/24/jury-nullification-law-gutted-by-new-ham" TargetMode="External"/><Relationship Id="rId2" Type="http://schemas.openxmlformats.org/officeDocument/2006/relationships/hyperlink" Target="http://www.prisonpolicy.org/reports/overtime.html" TargetMode="External"/><Relationship Id="rId1" Type="http://schemas.openxmlformats.org/officeDocument/2006/relationships/slideLayout" Target="../slideLayouts/slideLayout11.xml"/><Relationship Id="rId6" Type="http://schemas.openxmlformats.org/officeDocument/2006/relationships/hyperlink" Target="http://reason.com/blog/2012/06/29/new-hampshire-adopts-jury-nullification" TargetMode="External"/><Relationship Id="rId5" Type="http://schemas.openxmlformats.org/officeDocument/2006/relationships/hyperlink" Target="http://www.apfn.org/pdf/citizen.pdf" TargetMode="External"/><Relationship Id="rId4" Type="http://schemas.openxmlformats.org/officeDocument/2006/relationships/hyperlink" Target="https://www.youtube.com/watch?v=3XnVqSNV3Aw"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famm.org/wp-content/uploads/2013/08/Chart-Fed-MMs-by-Number-Passed-Per-Yr-8.6.pdf" TargetMode="External"/><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www.vox.com/2015/7/13/8913297/mass-incarceration-maps-chart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vox.com/2015/7/13/8913297/mass-incarceration-maps-charts" TargetMode="External"/><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vox.com/2015/7/13/8913297/mass-incarceration-maps-charts" TargetMode="External"/><Relationship Id="rId1" Type="http://schemas.openxmlformats.org/officeDocument/2006/relationships/slideLayout" Target="../slideLayouts/slideLayout4.xml"/><Relationship Id="rId6" Type="http://schemas.openxmlformats.org/officeDocument/2006/relationships/image" Target="../media/image64.gif"/><Relationship Id="rId5" Type="http://schemas.openxmlformats.org/officeDocument/2006/relationships/hyperlink" Target="http://grandfather-economic-report.com/piechart.htm" TargetMode="Externa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hyperlink" Target="http://www.infowarsshop.com/Farmageddon_p_618.html" TargetMode="External"/><Relationship Id="rId7" Type="http://schemas.openxmlformats.org/officeDocument/2006/relationships/hyperlink" Target="http://www.senate.gov/legislative/LIS/roll_call_lists/roll_call_vote_cfm.cfm?congress=112&amp;session=2&amp;vote=00107" TargetMode="External"/><Relationship Id="rId2" Type="http://schemas.openxmlformats.org/officeDocument/2006/relationships/hyperlink" Target="http://www.huffingtonpost.com/2011/08/03/rawsome-raid-_n_917540.html" TargetMode="External"/><Relationship Id="rId1" Type="http://schemas.openxmlformats.org/officeDocument/2006/relationships/slideLayout" Target="../slideLayouts/slideLayout10.xml"/><Relationship Id="rId6" Type="http://schemas.openxmlformats.org/officeDocument/2006/relationships/hyperlink" Target="http://reason.com/blog/2012/05/24/rand-paul-amendment-to-demilitarize-the" TargetMode="External"/><Relationship Id="rId5" Type="http://schemas.openxmlformats.org/officeDocument/2006/relationships/hyperlink" Target="http://reason.com/blog/2012/05/24/rand-paul-calls-for-an-end-to-the-fdas-i" TargetMode="Externa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hyperlink" Target="http://www.sovereignman.com/kit/EOFSK.html" TargetMode="External"/><Relationship Id="rId2" Type="http://schemas.openxmlformats.org/officeDocument/2006/relationships/image" Target="../media/image69.jpeg"/><Relationship Id="rId1" Type="http://schemas.openxmlformats.org/officeDocument/2006/relationships/slideLayout" Target="../slideLayouts/slideLayout11.xml"/><Relationship Id="rId6" Type="http://schemas.openxmlformats.org/officeDocument/2006/relationships/image" Target="../media/image71.jpeg"/><Relationship Id="rId5" Type="http://schemas.openxmlformats.org/officeDocument/2006/relationships/hyperlink" Target="http://www.youtube.com/watch?v=nBiJB8YuDBQ" TargetMode="Externa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seattletimes.com/seattle-news/crime/verdict-near-in-malheur-wildlife-refuge-standoff-trial/" TargetMode="External"/><Relationship Id="rId5" Type="http://schemas.openxmlformats.org/officeDocument/2006/relationships/hyperlink" Target="http://www.landandwaterusa.com/PaulDriessen/2016_PaulDrissen/1-18Life-under-an-iron-fist.html" TargetMode="Externa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freedomforallseasons.org/EnvironmentalExtremismTakings/2016-02-16%20Where%20Did%20the%20States%20Go%20-%20Jim%20Beers%20%20Feb%2014%20%202016.pdf"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freedomforallseasons.org/Water%20Wars/LandscapeGrab%5b1%5d.pdf"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http://thiswestisourwest.com/index.cfm/in-the-news/this-is-how-you-can-help-free-the-hammonds/" TargetMode="External"/><Relationship Id="rId2" Type="http://schemas.openxmlformats.org/officeDocument/2006/relationships/hyperlink" Target="http://www.freedomforallseasons.org/DefactoGovernment/One%20World%20Government/Death%20By%20Extremes.pdf" TargetMode="External"/><Relationship Id="rId1" Type="http://schemas.openxmlformats.org/officeDocument/2006/relationships/slideLayout" Target="../slideLayouts/slideLayout4.xml"/><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hyperlink" Target="http://bundyranch.blogspot.com/2015/11/facts-events-in-hammond-case.html"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www.freedomforallseasons.org/" TargetMode="Externa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hyperlink" Target="file:///D:\JacksFiles\A%20Website%20of%20Jacks\FreedomForAllSeasonsRoot\AlternativeEnergyMythReports\2014-04-14%20Prison%20Planet_com%20&#187;%20Flashback%20Sen_%20Reid%20Breaks%20Ground%20for%20Nevada%20Solar%20Farm%20Near%20Bundy%20Ranch.htm" TargetMode="External"/><Relationship Id="rId13" Type="http://schemas.openxmlformats.org/officeDocument/2006/relationships/hyperlink" Target="file:///D:\JacksFiles\A%20Website%20of%20Jacks\FreedomForAllSeasonsRoot\%20Infowars%20%20There" TargetMode="External"/><Relationship Id="rId3" Type="http://schemas.openxmlformats.org/officeDocument/2006/relationships/image" Target="../media/image9.jpeg"/><Relationship Id="rId7" Type="http://schemas.openxmlformats.org/officeDocument/2006/relationships/hyperlink" Target="file:///D:\JacksFiles\A%20Website%20of%20Jacks\FreedomForAllSeasonsRoot\EndangeredSpeciesTakings\2014-04-17%20Prison%20Planet.com%20&#187;%20Before%20Nevada%20Cattle%20Rancher%20Dispute,%20BLM%20Was%20Euthanizing%20Endangered%20Desert%20Tortoise.htm" TargetMode="External"/><Relationship Id="rId12" Type="http://schemas.openxmlformats.org/officeDocument/2006/relationships/hyperlink" Target="file:///D:\JacksFiles\A%20Website%20of%20Jacks\FreedomForAllSeasonsRoot\EnvironmentalExtremismTakings\2014-04-17%20Why%20BLM%20Action%20in%20Nevada%20is%20Unconstitutional.pdf"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file:///D:\JacksFiles\A%20Website%20of%20Jacks\FreedomForAllSeasonsRoot\EndangeredSpeciesTakings\2014-04-30%20Does%20Cliven%20Bundy%20Have%20Something%20Called%20Prescriptive%20Rights.htm" TargetMode="External"/><Relationship Id="rId11" Type="http://schemas.openxmlformats.org/officeDocument/2006/relationships/hyperlink" Target="file:///D:\JacksFiles\A%20Website%20of%20Jacks\FreedomForAllSeasonsRoot\FreedomForAllSeasonsRoot\EnvironmentalExtremismTakings\2014-04-17%20Why%20BLM%20Action%20in%20Nevada%20is%20Unconstitutional.pdf" TargetMode="External"/><Relationship Id="rId5" Type="http://schemas.openxmlformats.org/officeDocument/2006/relationships/hyperlink" Target="file:///D:\JacksFiles\A%20Website%20of%20Jacks\FreedomForAllSeasonsRoot\EndangeredSpeciesTakings\2014-07-02%20How%20Was%20Bundy%20Wrong%20-%20Landscape%20View.pdf" TargetMode="External"/><Relationship Id="rId10" Type="http://schemas.openxmlformats.org/officeDocument/2006/relationships/hyperlink" Target="file:///D:\JacksFiles\A%20Website%20of%20Jacks\FreedomForAllSeasonsRoot\EnvironmentalExtremismTakings\2014-04-11%20Standoff%20In%20Nevada.pdf" TargetMode="External"/><Relationship Id="rId4" Type="http://schemas.openxmlformats.org/officeDocument/2006/relationships/hyperlink" Target="https://freerangereport.com/blm-law-enforcement-director-and-dan-love-mentor-william-woody-ousted-in-wake-of-numerous-allegations/" TargetMode="External"/><Relationship Id="rId9" Type="http://schemas.openxmlformats.org/officeDocument/2006/relationships/hyperlink" Target="file:///D:\JacksFiles\A%20Website%20of%20Jacks\FreedomForAllSeasonsRoot\EndangeredSpeciesTakings\2014-04-17%20Millions%20of%20Americans%20Are%20Just%20Itching%20To%20Lock%20And%20Load%20by%20Ron%20Ewart.pdf"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bundyranch.blogspot.com/2015/11/facts-events-in-hammond-case.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bundyranch.blogspot.com/" TargetMode="External"/><Relationship Id="rId3" Type="http://schemas.openxmlformats.org/officeDocument/2006/relationships/hyperlink" Target="https://www.youtube.com/watch?v=8he0B7KHwkw" TargetMode="External"/><Relationship Id="rId7" Type="http://schemas.openxmlformats.org/officeDocument/2006/relationships/hyperlink" Target="https://www.youtube.com/watch?v=IuzTAWfiKN4" TargetMode="External"/><Relationship Id="rId2" Type="http://schemas.openxmlformats.org/officeDocument/2006/relationships/hyperlink" Target="http://www.narlo.org/idarchives/012118.html" TargetMode="External"/><Relationship Id="rId1" Type="http://schemas.openxmlformats.org/officeDocument/2006/relationships/slideLayout" Target="../slideLayouts/slideLayout3.xml"/><Relationship Id="rId6" Type="http://schemas.openxmlformats.org/officeDocument/2006/relationships/hyperlink" Target="https://www.reviewjournal.com/news/bundy-blm/congress-expected-to-hold-hearings-on-dismissal-of-bundy-case/" TargetMode="External"/><Relationship Id="rId5" Type="http://schemas.openxmlformats.org/officeDocument/2006/relationships/hyperlink" Target="https://www.sltrib.com/news/nation-world/2017/12/22/bundy-mistrial-draws-sessions-probe-calls-for-broad-review/" TargetMode="Externa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maOFYVR8B40" TargetMode="External"/><Relationship Id="rId7" Type="http://schemas.openxmlformats.org/officeDocument/2006/relationships/image" Target="../media/image17.gif"/><Relationship Id="rId2" Type="http://schemas.openxmlformats.org/officeDocument/2006/relationships/hyperlink" Target="https://www.forbes.com/sites/ericjackson/2014/05/23/sun-tzus-33-best-pieces-of-leadership-advice/" TargetMode="External"/><Relationship Id="rId1" Type="http://schemas.openxmlformats.org/officeDocument/2006/relationships/slideLayout" Target="../slideLayouts/slideLayout3.xml"/><Relationship Id="rId6" Type="http://schemas.openxmlformats.org/officeDocument/2006/relationships/image" Target="../media/image16.gif"/><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 Id="rId5" Type="http://schemas.openxmlformats.org/officeDocument/2006/relationships/hyperlink" Target="mailto:open@ios.doi.gov" TargetMode="External"/><Relationship Id="rId4" Type="http://schemas.openxmlformats.org/officeDocument/2006/relationships/hyperlink" Target="https://www.whitehouse.gov/open/documents/open-government-directiv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696200" cy="1295400"/>
          </a:xfrm>
        </p:spPr>
        <p:txBody>
          <a:bodyPr>
            <a:normAutofit fontScale="90000"/>
          </a:bodyPr>
          <a:lstStyle/>
          <a:p>
            <a:pPr algn="l"/>
            <a:r>
              <a:rPr lang="en-US" dirty="0" smtClean="0"/>
              <a:t/>
            </a:r>
            <a:br>
              <a:rPr lang="en-US" dirty="0" smtClean="0"/>
            </a:br>
            <a:r>
              <a:rPr lang="en-US" dirty="0" smtClean="0">
                <a:solidFill>
                  <a:schemeClr val="bg1"/>
                </a:solidFill>
                <a:latin typeface="Splash" pitchFamily="2" charset="0"/>
              </a:rPr>
              <a:t>U.S.</a:t>
            </a:r>
            <a:r>
              <a:rPr lang="en-US" dirty="0" smtClean="0">
                <a:solidFill>
                  <a:schemeClr val="bg1"/>
                </a:solidFill>
              </a:rPr>
              <a:t>  </a:t>
            </a:r>
            <a:r>
              <a:rPr lang="en-US" sz="4400" b="1" dirty="0" smtClean="0">
                <a:solidFill>
                  <a:schemeClr val="bg1"/>
                </a:solidFill>
                <a:latin typeface="Splash" pitchFamily="2" charset="0"/>
              </a:rPr>
              <a:t>Bureau of Barbarians </a:t>
            </a:r>
            <a:br>
              <a:rPr lang="en-US" sz="4400" b="1" dirty="0" smtClean="0">
                <a:solidFill>
                  <a:schemeClr val="bg1"/>
                </a:solidFill>
                <a:latin typeface="Splash" pitchFamily="2" charset="0"/>
              </a:rPr>
            </a:br>
            <a:r>
              <a:rPr lang="en-US" sz="4400" b="1" dirty="0" smtClean="0">
                <a:solidFill>
                  <a:schemeClr val="bg1"/>
                </a:solidFill>
                <a:latin typeface="Splash" pitchFamily="2" charset="0"/>
              </a:rPr>
              <a:t>of Land Mismanagement</a:t>
            </a:r>
            <a:endParaRPr lang="en-US" sz="3600" dirty="0">
              <a:solidFill>
                <a:schemeClr val="bg1"/>
              </a:solidFill>
            </a:endParaRPr>
          </a:p>
        </p:txBody>
      </p:sp>
      <p:sp>
        <p:nvSpPr>
          <p:cNvPr id="50177" name="Rectangle 1"/>
          <p:cNvSpPr>
            <a:spLocks noChangeArrowheads="1"/>
          </p:cNvSpPr>
          <p:nvPr/>
        </p:nvSpPr>
        <p:spPr bwMode="auto">
          <a:xfrm>
            <a:off x="609600" y="5599093"/>
            <a:ext cx="7924800" cy="954107"/>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tab pos="457200" algn="l"/>
              </a:tabLst>
            </a:pPr>
            <a:r>
              <a:rPr kumimoji="0" lang="en-US" sz="1400" b="1" i="1" u="none" strike="noStrike" cap="none" normalizeH="0" baseline="0" dirty="0" smtClean="0">
                <a:ln>
                  <a:noFill/>
                </a:ln>
                <a:solidFill>
                  <a:schemeClr val="bg1"/>
                </a:solidFill>
                <a:effectLst/>
                <a:latin typeface="Arial" pitchFamily="34" charset="0"/>
                <a:ea typeface="Times New Roman" pitchFamily="18" charset="0"/>
                <a:cs typeface="Arial" pitchFamily="34" charset="0"/>
              </a:rPr>
              <a:t>“We are fast approaching the stage of the ultimate inversion: the stage where the government is free to do anything it pleases, while the citizens may act only by permission; which is the stage of the darkest periods of human history, the stage of rule by brute force.”</a:t>
            </a:r>
            <a:br>
              <a:rPr kumimoji="0" lang="en-US" sz="1400" b="1" i="1" u="none" strike="noStrike" cap="none" normalizeH="0" baseline="0" dirty="0" smtClean="0">
                <a:ln>
                  <a:noFill/>
                </a:ln>
                <a:solidFill>
                  <a:schemeClr val="bg1"/>
                </a:solidFill>
                <a:effectLst/>
                <a:latin typeface="Arial" pitchFamily="34" charset="0"/>
                <a:ea typeface="Times New Roman" pitchFamily="18" charset="0"/>
                <a:cs typeface="Arial" pitchFamily="34" charset="0"/>
              </a:rPr>
            </a:br>
            <a:r>
              <a:rPr kumimoji="0" lang="en-US" sz="1400" b="1" i="1" u="none" strike="noStrike" cap="none" normalizeH="0" baseline="0" dirty="0" smtClean="0">
                <a:ln>
                  <a:noFill/>
                </a:ln>
                <a:solidFill>
                  <a:schemeClr val="bg1"/>
                </a:solidFill>
                <a:effectLst/>
                <a:latin typeface="Arial" pitchFamily="34" charset="0"/>
                <a:ea typeface="Times New Roman" pitchFamily="18" charset="0"/>
                <a:cs typeface="Arial" pitchFamily="34" charset="0"/>
              </a:rPr>
              <a:t>Ayn Rand</a:t>
            </a:r>
            <a:endParaRPr kumimoji="0" lang="en-US" sz="2000" b="1" i="1" u="none" strike="noStrike" cap="none" normalizeH="0" baseline="0" dirty="0" smtClean="0">
              <a:ln>
                <a:noFill/>
              </a:ln>
              <a:solidFill>
                <a:schemeClr val="bg1"/>
              </a:solidFill>
              <a:effectLst/>
              <a:latin typeface="Arial" pitchFamily="34" charset="0"/>
              <a:cs typeface="Arial" pitchFamily="34" charset="0"/>
            </a:endParaRPr>
          </a:p>
        </p:txBody>
      </p:sp>
      <p:sp>
        <p:nvSpPr>
          <p:cNvPr id="6" name="TextBox 5"/>
          <p:cNvSpPr txBox="1"/>
          <p:nvPr/>
        </p:nvSpPr>
        <p:spPr>
          <a:xfrm>
            <a:off x="990600" y="1495961"/>
            <a:ext cx="7086600" cy="12464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nSpc>
                <a:spcPts val="1800"/>
              </a:lnSpc>
            </a:pPr>
            <a:r>
              <a:rPr lang="en-US" sz="1600" b="1" dirty="0" smtClean="0">
                <a:solidFill>
                  <a:schemeClr val="bg1"/>
                </a:solidFill>
              </a:rPr>
              <a:t>“During the 1970’s the Fish and Wildlife Service (FWS), in conjunction with the Bureau of Land Management (BLM), took a different approach to get the ranchers to sell. Ranchers were told that, “grazing was detrimental to wildlife and must be reduced”.  32 out of 53 permits were revoked and many ranchers were forced to leave”  See Slide 5</a:t>
            </a:r>
            <a:endParaRPr lang="en-US" sz="1600" dirty="0"/>
          </a:p>
        </p:txBody>
      </p:sp>
      <p:pic>
        <p:nvPicPr>
          <p:cNvPr id="7" name="Picture 6" descr="Tortoise.jpg"/>
          <p:cNvPicPr>
            <a:picLocks noChangeAspect="1"/>
          </p:cNvPicPr>
          <p:nvPr/>
        </p:nvPicPr>
        <p:blipFill>
          <a:blip r:embed="rId2" cstate="print"/>
          <a:stretch>
            <a:fillRect/>
          </a:stretch>
        </p:blipFill>
        <p:spPr>
          <a:xfrm>
            <a:off x="5105400" y="2895600"/>
            <a:ext cx="2971800" cy="1915646"/>
          </a:xfrm>
          <a:prstGeom prst="rect">
            <a:avLst/>
          </a:prstGeom>
        </p:spPr>
      </p:pic>
      <p:pic>
        <p:nvPicPr>
          <p:cNvPr id="8" name="Picture 7" descr="EPA.jpg">
            <a:hlinkClick r:id="rId3"/>
          </p:cNvPr>
          <p:cNvPicPr>
            <a:picLocks noChangeAspect="1"/>
          </p:cNvPicPr>
          <p:nvPr/>
        </p:nvPicPr>
        <p:blipFill>
          <a:blip r:embed="rId4" cstate="print"/>
          <a:stretch>
            <a:fillRect/>
          </a:stretch>
        </p:blipFill>
        <p:spPr>
          <a:xfrm>
            <a:off x="914400" y="3048000"/>
            <a:ext cx="3652935" cy="2057400"/>
          </a:xfrm>
          <a:prstGeom prst="rect">
            <a:avLst/>
          </a:prstGeom>
        </p:spPr>
      </p:pic>
      <p:sp>
        <p:nvSpPr>
          <p:cNvPr id="9" name="TextBox 8"/>
          <p:cNvSpPr txBox="1"/>
          <p:nvPr/>
        </p:nvSpPr>
        <p:spPr>
          <a:xfrm>
            <a:off x="2057400" y="4572000"/>
            <a:ext cx="2438400" cy="30777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400" dirty="0" smtClean="0"/>
              <a:t>Click  to Dismantle the EPA</a:t>
            </a:r>
            <a:endParaRPr lang="en-US" sz="1400" dirty="0"/>
          </a:p>
        </p:txBody>
      </p:sp>
      <p:sp>
        <p:nvSpPr>
          <p:cNvPr id="10" name="TextBox 9"/>
          <p:cNvSpPr txBox="1"/>
          <p:nvPr/>
        </p:nvSpPr>
        <p:spPr>
          <a:xfrm>
            <a:off x="4648200" y="4856202"/>
            <a:ext cx="4038600" cy="55399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nSpc>
                <a:spcPts val="1200"/>
              </a:lnSpc>
            </a:pPr>
            <a:r>
              <a:rPr lang="en-US" sz="1200" dirty="0" smtClean="0">
                <a:solidFill>
                  <a:schemeClr val="bg1"/>
                </a:solidFill>
              </a:rPr>
              <a:t>Most everyone loves turtles, except when you start labeling them to launder environmental extremism over  ranchers  livelihood and lives, then the line in the sand is crossed.</a:t>
            </a:r>
            <a:endParaRPr lang="en-US" sz="1200" dirty="0">
              <a:solidFill>
                <a:schemeClr val="bg1"/>
              </a:solidFill>
            </a:endParaRPr>
          </a:p>
        </p:txBody>
      </p:sp>
      <p:cxnSp>
        <p:nvCxnSpPr>
          <p:cNvPr id="12" name="Straight Connector 11"/>
          <p:cNvCxnSpPr/>
          <p:nvPr/>
        </p:nvCxnSpPr>
        <p:spPr>
          <a:xfrm>
            <a:off x="5181600" y="2971800"/>
            <a:ext cx="2971800" cy="19050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943600" y="2895600"/>
            <a:ext cx="2286000" cy="738664"/>
          </a:xfrm>
          <a:prstGeom prst="rect">
            <a:avLst/>
          </a:prstGeom>
          <a:noFill/>
        </p:spPr>
        <p:txBody>
          <a:bodyPr wrap="square" rtlCol="0">
            <a:spAutoFit/>
          </a:bodyPr>
          <a:lstStyle/>
          <a:p>
            <a:r>
              <a:rPr lang="en-US" sz="1400" dirty="0" smtClean="0">
                <a:solidFill>
                  <a:schemeClr val="bg1"/>
                </a:solidFill>
              </a:rPr>
              <a:t>This turtle is heading home to the Bundy </a:t>
            </a:r>
            <a:r>
              <a:rPr lang="en-US" sz="1400" smtClean="0">
                <a:solidFill>
                  <a:schemeClr val="bg1"/>
                </a:solidFill>
              </a:rPr>
              <a:t>Family Ranch </a:t>
            </a:r>
            <a:r>
              <a:rPr lang="en-US" sz="1400" dirty="0" smtClean="0">
                <a:solidFill>
                  <a:schemeClr val="bg1"/>
                </a:solidFill>
              </a:rPr>
              <a:t>to his real friends </a:t>
            </a:r>
            <a:endParaRPr lang="en-US" sz="1400" dirty="0">
              <a:solidFill>
                <a:schemeClr val="bg1"/>
              </a:solidFill>
            </a:endParaRPr>
          </a:p>
        </p:txBody>
      </p:sp>
      <p:sp>
        <p:nvSpPr>
          <p:cNvPr id="16" name="TextBox 15"/>
          <p:cNvSpPr txBox="1"/>
          <p:nvPr/>
        </p:nvSpPr>
        <p:spPr>
          <a:xfrm>
            <a:off x="5181600" y="3810000"/>
            <a:ext cx="1600200" cy="738664"/>
          </a:xfrm>
          <a:prstGeom prst="rect">
            <a:avLst/>
          </a:prstGeom>
          <a:noFill/>
        </p:spPr>
        <p:txBody>
          <a:bodyPr wrap="square" rtlCol="0">
            <a:spAutoFit/>
          </a:bodyPr>
          <a:lstStyle/>
          <a:p>
            <a:r>
              <a:rPr lang="en-US" sz="1400" dirty="0" err="1" smtClean="0">
                <a:solidFill>
                  <a:schemeClr val="bg1"/>
                </a:solidFill>
              </a:rPr>
              <a:t>Quoth</a:t>
            </a:r>
            <a:r>
              <a:rPr lang="en-US" sz="1400" dirty="0" smtClean="0">
                <a:solidFill>
                  <a:schemeClr val="bg1"/>
                </a:solidFill>
              </a:rPr>
              <a:t> the Turtle</a:t>
            </a:r>
          </a:p>
          <a:p>
            <a:r>
              <a:rPr lang="en-US" sz="1400" dirty="0" smtClean="0">
                <a:solidFill>
                  <a:schemeClr val="bg1"/>
                </a:solidFill>
              </a:rPr>
              <a:t>Nevermore</a:t>
            </a:r>
          </a:p>
          <a:p>
            <a:r>
              <a:rPr lang="en-US" sz="1400" dirty="0" smtClean="0">
                <a:solidFill>
                  <a:schemeClr val="bg1"/>
                </a:solidFill>
              </a:rPr>
              <a:t>BLM &amp; FWS</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91400" y="6172200"/>
            <a:ext cx="1476375" cy="457200"/>
          </a:xfrm>
        </p:spPr>
        <p:txBody>
          <a:bodyPr/>
          <a:lstStyle/>
          <a:p>
            <a:pPr algn="ctr"/>
            <a:r>
              <a:rPr lang="en-US" dirty="0" smtClean="0"/>
              <a:t>Slide </a:t>
            </a:r>
            <a:fld id="{1697043C-1CD5-4D7D-B053-4F21828AC618}" type="slidenum">
              <a:rPr lang="en-US" smtClean="0"/>
              <a:pPr algn="ctr"/>
              <a:t>10</a:t>
            </a:fld>
            <a:r>
              <a:rPr lang="en-US" dirty="0" smtClean="0"/>
              <a:t>   </a:t>
            </a:r>
            <a:endParaRPr lang="en-US" dirty="0"/>
          </a:p>
        </p:txBody>
      </p:sp>
      <p:sp>
        <p:nvSpPr>
          <p:cNvPr id="3" name="Title 2"/>
          <p:cNvSpPr>
            <a:spLocks noGrp="1"/>
          </p:cNvSpPr>
          <p:nvPr>
            <p:ph type="title"/>
          </p:nvPr>
        </p:nvSpPr>
        <p:spPr>
          <a:xfrm>
            <a:off x="381000" y="152400"/>
            <a:ext cx="8229600" cy="990600"/>
          </a:xfrm>
        </p:spPr>
        <p:txBody>
          <a:bodyPr>
            <a:noAutofit/>
          </a:bodyPr>
          <a:lstStyle/>
          <a:p>
            <a:r>
              <a:rPr lang="en-US" sz="2800" dirty="0" smtClean="0">
                <a:solidFill>
                  <a:schemeClr val="bg1"/>
                </a:solidFill>
              </a:rPr>
              <a:t>Bureau of Land Management Table of Organization </a:t>
            </a:r>
            <a:br>
              <a:rPr lang="en-US" sz="2800" dirty="0" smtClean="0">
                <a:solidFill>
                  <a:schemeClr val="bg1"/>
                </a:solidFill>
              </a:rPr>
            </a:br>
            <a:r>
              <a:rPr lang="en-US" sz="2800" dirty="0" smtClean="0">
                <a:solidFill>
                  <a:schemeClr val="bg1"/>
                </a:solidFill>
              </a:rPr>
              <a:t>       </a:t>
            </a:r>
            <a:r>
              <a:rPr lang="en-US" sz="1600" dirty="0" smtClean="0">
                <a:solidFill>
                  <a:schemeClr val="bg1"/>
                </a:solidFill>
              </a:rPr>
              <a:t>This Land is  MY Land - Neil Kornze - Ex Aid to Senator Reed  -  Everybody  Else  Go  To  Prison.</a:t>
            </a:r>
            <a:endParaRPr lang="en-US" sz="1800" dirty="0">
              <a:solidFill>
                <a:schemeClr val="bg1"/>
              </a:solidFill>
            </a:endParaRPr>
          </a:p>
        </p:txBody>
      </p:sp>
      <p:pic>
        <p:nvPicPr>
          <p:cNvPr id="6" name="Content Placeholder 5" descr="BLMOrgChart2015.jpg"/>
          <p:cNvPicPr>
            <a:picLocks noGrp="1" noChangeAspect="1"/>
          </p:cNvPicPr>
          <p:nvPr>
            <p:ph sz="half" idx="1"/>
          </p:nvPr>
        </p:nvPicPr>
        <p:blipFill>
          <a:blip r:embed="rId2" cstate="print"/>
          <a:stretch>
            <a:fillRect/>
          </a:stretch>
        </p:blipFill>
        <p:spPr>
          <a:xfrm>
            <a:off x="304800" y="1143000"/>
            <a:ext cx="5133181" cy="2743200"/>
          </a:xfrm>
        </p:spPr>
      </p:pic>
      <p:sp>
        <p:nvSpPr>
          <p:cNvPr id="5" name="Content Placeholder 4"/>
          <p:cNvSpPr>
            <a:spLocks noGrp="1"/>
          </p:cNvSpPr>
          <p:nvPr>
            <p:ph sz="half" idx="2"/>
          </p:nvPr>
        </p:nvSpPr>
        <p:spPr>
          <a:xfrm>
            <a:off x="5562600" y="1143000"/>
            <a:ext cx="3352800" cy="5105400"/>
          </a:xfrm>
        </p:spPr>
        <p:txBody>
          <a:bodyPr>
            <a:noAutofit/>
          </a:bodyPr>
          <a:lstStyle/>
          <a:p>
            <a:pPr>
              <a:lnSpc>
                <a:spcPts val="1400"/>
              </a:lnSpc>
              <a:spcBef>
                <a:spcPts val="0"/>
              </a:spcBef>
              <a:spcAft>
                <a:spcPts val="300"/>
              </a:spcAft>
              <a:buClrTx/>
              <a:buSzPct val="100000"/>
            </a:pPr>
            <a:r>
              <a:rPr lang="en-US" sz="1200" u="sng" dirty="0" smtClean="0">
                <a:hlinkClick r:id="rId3"/>
              </a:rPr>
              <a:t>“</a:t>
            </a:r>
            <a:r>
              <a:rPr lang="en-US" sz="1200" dirty="0" smtClean="0">
                <a:hlinkClick r:id="rId3"/>
              </a:rPr>
              <a:t>Richardson noted that, "Your normal BLM director is a guy who has been in land management for 20-30 years, a grizzled veteran, a career guy. This guy, if he's a career guy of anybody, it's in Senator Harry Reid's office," said Richardson.</a:t>
            </a:r>
            <a:r>
              <a:rPr lang="en-US" sz="1200" dirty="0" smtClean="0">
                <a:solidFill>
                  <a:schemeClr val="bg1"/>
                </a:solidFill>
              </a:rPr>
              <a:t>”</a:t>
            </a:r>
          </a:p>
          <a:p>
            <a:pPr>
              <a:lnSpc>
                <a:spcPts val="1400"/>
              </a:lnSpc>
              <a:spcBef>
                <a:spcPts val="0"/>
              </a:spcBef>
              <a:spcAft>
                <a:spcPts val="300"/>
              </a:spcAft>
              <a:buClrTx/>
              <a:buSzPct val="100000"/>
            </a:pPr>
            <a:r>
              <a:rPr lang="en-US" sz="1200" u="sng" dirty="0" smtClean="0">
                <a:hlinkClick r:id="rId4"/>
              </a:rPr>
              <a:t>“Politics wasn’t on his mind when Kornze arrived at Whitman: he thought he would major in geology or math, but the breadth of class experiences in his first year turned him on to the social sciences, and he eventually became a politics majo</a:t>
            </a:r>
            <a:r>
              <a:rPr lang="en-US" sz="1200" u="sng" dirty="0" smtClean="0">
                <a:solidFill>
                  <a:schemeClr val="bg1"/>
                </a:solidFill>
                <a:hlinkClick r:id="rId4"/>
              </a:rPr>
              <a:t>r.</a:t>
            </a:r>
            <a:r>
              <a:rPr lang="en-US" sz="1200" u="sng" dirty="0" smtClean="0">
                <a:solidFill>
                  <a:schemeClr val="bg1"/>
                </a:solidFill>
              </a:rPr>
              <a:t>”</a:t>
            </a:r>
          </a:p>
          <a:p>
            <a:pPr>
              <a:lnSpc>
                <a:spcPts val="1400"/>
              </a:lnSpc>
              <a:spcBef>
                <a:spcPts val="0"/>
              </a:spcBef>
              <a:spcAft>
                <a:spcPts val="300"/>
              </a:spcAft>
              <a:buClrTx/>
              <a:buSzPct val="100000"/>
            </a:pPr>
            <a:r>
              <a:rPr lang="en-US" sz="1200" dirty="0" smtClean="0">
                <a:solidFill>
                  <a:schemeClr val="bg1"/>
                </a:solidFill>
                <a:hlinkClick r:id="rId5"/>
              </a:rPr>
              <a:t>Kornze is out thanks to President Trump and  US DOI Secretary has named Michael Nedd  BLM Director.  Lets see if anything changes. </a:t>
            </a:r>
            <a:endParaRPr lang="en-US" sz="1200" dirty="0" smtClean="0">
              <a:solidFill>
                <a:schemeClr val="bg1"/>
              </a:solidFill>
            </a:endParaRPr>
          </a:p>
          <a:p>
            <a:pPr>
              <a:lnSpc>
                <a:spcPts val="1400"/>
              </a:lnSpc>
              <a:spcBef>
                <a:spcPts val="0"/>
              </a:spcBef>
              <a:spcAft>
                <a:spcPts val="300"/>
              </a:spcAft>
              <a:buClrTx/>
              <a:buSzPct val="100000"/>
            </a:pPr>
            <a:r>
              <a:rPr lang="en-US" sz="1200" dirty="0" smtClean="0">
                <a:solidFill>
                  <a:schemeClr val="bg1"/>
                </a:solidFill>
                <a:hlinkClick r:id="rId6"/>
              </a:rPr>
              <a:t>Also three state BLM directors were told to take a hike, i.e. accept transfers, retire or resign</a:t>
            </a:r>
            <a:endParaRPr lang="en-US" sz="1200" dirty="0" smtClean="0">
              <a:solidFill>
                <a:schemeClr val="bg1"/>
              </a:solidFill>
            </a:endParaRPr>
          </a:p>
          <a:p>
            <a:pPr>
              <a:lnSpc>
                <a:spcPts val="1400"/>
              </a:lnSpc>
              <a:spcBef>
                <a:spcPts val="0"/>
              </a:spcBef>
              <a:spcAft>
                <a:spcPts val="300"/>
              </a:spcAft>
              <a:buClrTx/>
              <a:buSzPct val="100000"/>
            </a:pPr>
            <a:r>
              <a:rPr lang="en-US" sz="1200" dirty="0" smtClean="0">
                <a:solidFill>
                  <a:schemeClr val="bg1"/>
                </a:solidFill>
                <a:hlinkClick r:id="rId7"/>
              </a:rPr>
              <a:t>One third of DOI employees  are not loyal to Trump.</a:t>
            </a:r>
            <a:endParaRPr lang="en-US" sz="1200" dirty="0" smtClean="0">
              <a:solidFill>
                <a:schemeClr val="bg1"/>
              </a:solidFill>
            </a:endParaRPr>
          </a:p>
          <a:p>
            <a:pPr>
              <a:lnSpc>
                <a:spcPts val="1400"/>
              </a:lnSpc>
              <a:spcBef>
                <a:spcPts val="0"/>
              </a:spcBef>
              <a:spcAft>
                <a:spcPts val="300"/>
              </a:spcAft>
              <a:buClrTx/>
              <a:buSzPct val="100000"/>
            </a:pPr>
            <a:r>
              <a:rPr lang="en-US" sz="1200" dirty="0" smtClean="0">
                <a:solidFill>
                  <a:schemeClr val="bg1"/>
                </a:solidFill>
                <a:hlinkClick r:id="rId7"/>
              </a:rPr>
              <a:t>Trump team may move BLM HDQ to Salt Lake City or Denver.</a:t>
            </a:r>
            <a:endParaRPr lang="en-US" sz="1200" dirty="0" smtClean="0">
              <a:solidFill>
                <a:schemeClr val="bg1"/>
              </a:solidFill>
            </a:endParaRPr>
          </a:p>
          <a:p>
            <a:pPr>
              <a:lnSpc>
                <a:spcPts val="1400"/>
              </a:lnSpc>
              <a:spcBef>
                <a:spcPts val="0"/>
              </a:spcBef>
              <a:spcAft>
                <a:spcPts val="300"/>
              </a:spcAft>
              <a:buClrTx/>
              <a:buSzPct val="100000"/>
            </a:pPr>
            <a:r>
              <a:rPr lang="en-US" sz="1200" dirty="0" smtClean="0">
                <a:solidFill>
                  <a:schemeClr val="bg1"/>
                </a:solidFill>
              </a:rPr>
              <a:t>I would break this green cabal  up and scatter it all over the Rocky Mountains and make them live with the ranchers they are messing with</a:t>
            </a:r>
            <a:r>
              <a:rPr lang="en-US" sz="1200" smtClean="0">
                <a:solidFill>
                  <a:schemeClr val="bg1"/>
                </a:solidFill>
              </a:rPr>
              <a:t>, just for starters.</a:t>
            </a:r>
            <a:endParaRPr lang="en-US" sz="1200" dirty="0" smtClean="0">
              <a:solidFill>
                <a:schemeClr val="bg1"/>
              </a:solidFill>
            </a:endParaRPr>
          </a:p>
          <a:p>
            <a:pPr>
              <a:lnSpc>
                <a:spcPts val="1400"/>
              </a:lnSpc>
              <a:spcBef>
                <a:spcPts val="0"/>
              </a:spcBef>
              <a:spcAft>
                <a:spcPts val="300"/>
              </a:spcAft>
              <a:buClrTx/>
              <a:buSzPct val="100000"/>
            </a:pPr>
            <a:endParaRPr lang="en-US" sz="1200" dirty="0" smtClean="0">
              <a:solidFill>
                <a:schemeClr val="bg1"/>
              </a:solidFill>
            </a:endParaRPr>
          </a:p>
          <a:p>
            <a:pPr>
              <a:lnSpc>
                <a:spcPts val="1400"/>
              </a:lnSpc>
              <a:spcBef>
                <a:spcPts val="0"/>
              </a:spcBef>
              <a:spcAft>
                <a:spcPts val="300"/>
              </a:spcAft>
              <a:buClrTx/>
              <a:buSzPct val="100000"/>
            </a:pPr>
            <a:endParaRPr lang="en-US" sz="1200" dirty="0" smtClean="0">
              <a:solidFill>
                <a:schemeClr val="bg1"/>
              </a:solidFill>
            </a:endParaRPr>
          </a:p>
          <a:p>
            <a:pPr>
              <a:lnSpc>
                <a:spcPts val="1400"/>
              </a:lnSpc>
              <a:spcBef>
                <a:spcPts val="0"/>
              </a:spcBef>
              <a:spcAft>
                <a:spcPts val="300"/>
              </a:spcAft>
              <a:buClrTx/>
              <a:buSzPct val="100000"/>
            </a:pPr>
            <a:endParaRPr lang="en-US" sz="1200" dirty="0">
              <a:solidFill>
                <a:schemeClr val="bg1"/>
              </a:solidFill>
            </a:endParaRPr>
          </a:p>
        </p:txBody>
      </p:sp>
      <p:sp>
        <p:nvSpPr>
          <p:cNvPr id="8" name="Footer Placeholder 7"/>
          <p:cNvSpPr>
            <a:spLocks noGrp="1"/>
          </p:cNvSpPr>
          <p:nvPr>
            <p:ph type="ftr" sz="quarter" idx="11"/>
          </p:nvPr>
        </p:nvSpPr>
        <p:spPr>
          <a:xfrm>
            <a:off x="2743200" y="6473952"/>
            <a:ext cx="2667000" cy="384048"/>
          </a:xfrm>
        </p:spPr>
        <p:txBody>
          <a:bodyPr/>
          <a:lstStyle/>
          <a:p>
            <a:r>
              <a:rPr lang="en-US" dirty="0" smtClean="0"/>
              <a:t>www.FreedomForAllSeasons.org</a:t>
            </a:r>
            <a:endParaRPr lang="en-US" dirty="0"/>
          </a:p>
        </p:txBody>
      </p:sp>
      <p:sp>
        <p:nvSpPr>
          <p:cNvPr id="9" name="TextBox 8"/>
          <p:cNvSpPr txBox="1"/>
          <p:nvPr/>
        </p:nvSpPr>
        <p:spPr>
          <a:xfrm>
            <a:off x="381000" y="2209800"/>
            <a:ext cx="5181600" cy="276999"/>
          </a:xfrm>
          <a:prstGeom prst="rect">
            <a:avLst/>
          </a:prstGeom>
          <a:noFill/>
        </p:spPr>
        <p:txBody>
          <a:bodyPr wrap="square" rtlCol="0">
            <a:spAutoFit/>
          </a:bodyPr>
          <a:lstStyle/>
          <a:p>
            <a:r>
              <a:rPr lang="en-US" sz="1200" dirty="0" smtClean="0">
                <a:solidFill>
                  <a:schemeClr val="bg1"/>
                </a:solidFill>
              </a:rPr>
              <a:t>DOI has unlinked this org chart since I put this up hopefully to reorganize</a:t>
            </a:r>
            <a:endParaRPr lang="en-US" sz="1200" dirty="0">
              <a:solidFill>
                <a:schemeClr val="bg1"/>
              </a:solidFill>
            </a:endParaRPr>
          </a:p>
        </p:txBody>
      </p:sp>
      <p:pic>
        <p:nvPicPr>
          <p:cNvPr id="10" name="Picture 9" descr="USBLM-Org-New-2018.jpg">
            <a:hlinkClick r:id="rId8"/>
          </p:cNvPr>
          <p:cNvPicPr>
            <a:picLocks noChangeAspect="1"/>
          </p:cNvPicPr>
          <p:nvPr/>
        </p:nvPicPr>
        <p:blipFill>
          <a:blip r:embed="rId9" cstate="print"/>
          <a:stretch>
            <a:fillRect/>
          </a:stretch>
        </p:blipFill>
        <p:spPr>
          <a:xfrm>
            <a:off x="304800" y="3940572"/>
            <a:ext cx="5181600" cy="2612628"/>
          </a:xfrm>
          <a:prstGeom prst="rect">
            <a:avLst/>
          </a:prstGeom>
        </p:spPr>
      </p:pic>
      <p:sp>
        <p:nvSpPr>
          <p:cNvPr id="11" name="TextBox 10"/>
          <p:cNvSpPr txBox="1"/>
          <p:nvPr/>
        </p:nvSpPr>
        <p:spPr>
          <a:xfrm>
            <a:off x="1600200" y="3886200"/>
            <a:ext cx="3733800" cy="307777"/>
          </a:xfrm>
          <a:prstGeom prst="rect">
            <a:avLst/>
          </a:prstGeom>
          <a:noFill/>
        </p:spPr>
        <p:txBody>
          <a:bodyPr wrap="square" rtlCol="0">
            <a:spAutoFit/>
          </a:bodyPr>
          <a:lstStyle/>
          <a:p>
            <a:r>
              <a:rPr lang="en-US" sz="1400" dirty="0" smtClean="0">
                <a:solidFill>
                  <a:schemeClr val="bg1"/>
                </a:solidFill>
              </a:rPr>
              <a:t>Latest  BLM Org Chart as of February2018</a:t>
            </a:r>
            <a:endParaRPr lang="en-US" sz="1400" dirty="0">
              <a:solidFill>
                <a:schemeClr val="bg1"/>
              </a:solidFill>
            </a:endParaRPr>
          </a:p>
        </p:txBody>
      </p:sp>
      <p:sp>
        <p:nvSpPr>
          <p:cNvPr id="12" name="TextBox 11"/>
          <p:cNvSpPr txBox="1"/>
          <p:nvPr/>
        </p:nvSpPr>
        <p:spPr>
          <a:xfrm>
            <a:off x="1600200" y="4343400"/>
            <a:ext cx="2438400" cy="307777"/>
          </a:xfrm>
          <a:prstGeom prst="rect">
            <a:avLst/>
          </a:prstGeom>
          <a:noFill/>
        </p:spPr>
        <p:txBody>
          <a:bodyPr wrap="square" rtlCol="0">
            <a:spAutoFit/>
          </a:bodyPr>
          <a:lstStyle/>
          <a:p>
            <a:r>
              <a:rPr lang="en-US" sz="1400" dirty="0" smtClean="0">
                <a:solidFill>
                  <a:schemeClr val="bg1"/>
                </a:solidFill>
                <a:hlinkClick r:id="rId10"/>
              </a:rPr>
              <a:t>Contact National Office Link</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BLMUSAMAP.jpg"/>
          <p:cNvPicPr>
            <a:picLocks noChangeAspect="1"/>
          </p:cNvPicPr>
          <p:nvPr/>
        </p:nvPicPr>
        <p:blipFill>
          <a:blip r:embed="rId2" cstate="print"/>
          <a:stretch>
            <a:fillRect/>
          </a:stretch>
        </p:blipFill>
        <p:spPr>
          <a:xfrm>
            <a:off x="2667000" y="1752601"/>
            <a:ext cx="3962400" cy="3733799"/>
          </a:xfrm>
          <a:prstGeom prst="rect">
            <a:avLst/>
          </a:prstGeom>
        </p:spPr>
      </p:pic>
      <p:sp>
        <p:nvSpPr>
          <p:cNvPr id="3" name="Title 2"/>
          <p:cNvSpPr>
            <a:spLocks noGrp="1"/>
          </p:cNvSpPr>
          <p:nvPr>
            <p:ph type="title"/>
          </p:nvPr>
        </p:nvSpPr>
        <p:spPr>
          <a:xfrm>
            <a:off x="457200" y="152400"/>
            <a:ext cx="4724400" cy="609600"/>
          </a:xfrm>
        </p:spPr>
        <p:txBody>
          <a:bodyPr>
            <a:normAutofit/>
          </a:bodyPr>
          <a:lstStyle/>
          <a:p>
            <a:r>
              <a:rPr lang="en-US" sz="2400" dirty="0" smtClean="0">
                <a:solidFill>
                  <a:schemeClr val="bg1"/>
                </a:solidFill>
              </a:rPr>
              <a:t>BLM Office Number s – 1820 to 1950</a:t>
            </a:r>
            <a:endParaRPr lang="en-US" sz="2400" dirty="0">
              <a:solidFill>
                <a:schemeClr val="bg1"/>
              </a:solidFill>
            </a:endParaRPr>
          </a:p>
        </p:txBody>
      </p:sp>
      <p:sp>
        <p:nvSpPr>
          <p:cNvPr id="4" name="Slide Number Placeholder 3"/>
          <p:cNvSpPr>
            <a:spLocks noGrp="1"/>
          </p:cNvSpPr>
          <p:nvPr>
            <p:ph type="sldNum" sz="quarter" idx="12"/>
          </p:nvPr>
        </p:nvSpPr>
        <p:spPr/>
        <p:txBody>
          <a:bodyPr/>
          <a:lstStyle/>
          <a:p>
            <a:pPr algn="ctr"/>
            <a:r>
              <a:rPr lang="en-US" dirty="0" smtClean="0"/>
              <a:t>Slide  </a:t>
            </a:r>
            <a:fld id="{C1E6DAA7-14E0-4D9D-9954-79AC580F3E51}" type="slidenum">
              <a:rPr lang="en-US" smtClean="0"/>
              <a:pPr algn="ctr"/>
              <a:t>11</a:t>
            </a:fld>
            <a:r>
              <a:rPr lang="en-US" dirty="0" smtClean="0"/>
              <a:t> </a:t>
            </a:r>
          </a:p>
          <a:p>
            <a:endParaRPr lang="en-US" dirty="0"/>
          </a:p>
        </p:txBody>
      </p:sp>
      <p:sp>
        <p:nvSpPr>
          <p:cNvPr id="5" name="Footer Placeholder 4"/>
          <p:cNvSpPr>
            <a:spLocks noGrp="1"/>
          </p:cNvSpPr>
          <p:nvPr>
            <p:ph type="ftr" sz="quarter" idx="11"/>
          </p:nvPr>
        </p:nvSpPr>
        <p:spPr/>
        <p:txBody>
          <a:bodyPr/>
          <a:lstStyle/>
          <a:p>
            <a:r>
              <a:rPr lang="en-US" dirty="0" smtClean="0"/>
              <a:t>www.FreedomForAllSeasons.org</a:t>
            </a:r>
            <a:endParaRPr lang="en-US" dirty="0"/>
          </a:p>
        </p:txBody>
      </p:sp>
      <p:graphicFrame>
        <p:nvGraphicFramePr>
          <p:cNvPr id="7" name="Table 6"/>
          <p:cNvGraphicFramePr>
            <a:graphicFrameLocks noGrp="1"/>
          </p:cNvGraphicFramePr>
          <p:nvPr/>
        </p:nvGraphicFramePr>
        <p:xfrm>
          <a:off x="6705600" y="1630680"/>
          <a:ext cx="2213610" cy="3779520"/>
        </p:xfrm>
        <a:graphic>
          <a:graphicData uri="http://schemas.openxmlformats.org/drawingml/2006/table">
            <a:tbl>
              <a:tblPr/>
              <a:tblGrid>
                <a:gridCol w="2213610"/>
              </a:tblGrid>
              <a:tr h="0">
                <a:tc>
                  <a:txBody>
                    <a:bodyPr/>
                    <a:lstStyle/>
                    <a:p>
                      <a:pPr algn="l"/>
                      <a:r>
                        <a:rPr lang="en-US" sz="1400" dirty="0">
                          <a:solidFill>
                            <a:schemeClr val="bg1"/>
                          </a:solidFill>
                        </a:rPr>
                        <a:t>"The reality is that the United States of America, which proclaims itself the 'land of freedom,' has the most dishonest, dangerous and crooked legal system of any developed nation. Legal corruption is covering America like a blanket." </a:t>
                      </a:r>
                      <a:r>
                        <a:rPr lang="en-US" sz="1400" dirty="0">
                          <a:solidFill>
                            <a:schemeClr val="bg1"/>
                          </a:solidFill>
                          <a:hlinkClick r:id="rId3"/>
                        </a:rPr>
                        <a:t>Dr. Les Sachs</a:t>
                      </a:r>
                      <a:r>
                        <a:rPr lang="en-US" sz="1400" dirty="0">
                          <a:solidFill>
                            <a:schemeClr val="bg1"/>
                          </a:solidFill>
                        </a:rPr>
                        <a:t>, a writer, journalist, and published expert on American corruption now living abroad, wrote in his article </a:t>
                      </a:r>
                      <a:r>
                        <a:rPr lang="en-US" sz="1400" dirty="0">
                          <a:hlinkClick r:id="rId4"/>
                        </a:rPr>
                        <a:t>Portrait of America's Legal System</a:t>
                      </a:r>
                      <a:r>
                        <a:rPr lang="en-US" sz="1400" dirty="0"/>
                        <a:t>: </a:t>
                      </a:r>
                    </a:p>
                  </a:txBody>
                  <a:tcPr marL="38100" marR="38100" marT="38100" marB="38100" anchor="ctr">
                    <a:lnL>
                      <a:noFill/>
                    </a:lnL>
                    <a:lnR>
                      <a:noFill/>
                    </a:lnR>
                    <a:lnT>
                      <a:noFill/>
                    </a:lnT>
                    <a:lnB>
                      <a:noFill/>
                    </a:lnB>
                    <a:gradFill flip="none" rotWithShape="1">
                      <a:gsLst>
                        <a:gs pos="0">
                          <a:srgbClr val="99FF99">
                            <a:shade val="30000"/>
                            <a:satMod val="115000"/>
                          </a:srgbClr>
                        </a:gs>
                        <a:gs pos="50000">
                          <a:srgbClr val="99FF99">
                            <a:shade val="67500"/>
                            <a:satMod val="115000"/>
                          </a:srgbClr>
                        </a:gs>
                        <a:gs pos="100000">
                          <a:srgbClr val="99FF99">
                            <a:shade val="100000"/>
                            <a:satMod val="115000"/>
                          </a:srgbClr>
                        </a:gs>
                      </a:gsLst>
                      <a:lin ang="2700000" scaled="1"/>
                      <a:tileRect/>
                    </a:gradFill>
                  </a:tcPr>
                </a:tc>
              </a:tr>
              <a:tr h="0">
                <a:tc>
                  <a:txBody>
                    <a:bodyPr/>
                    <a:lstStyle/>
                    <a:p>
                      <a:pPr algn="l"/>
                      <a:r>
                        <a:rPr lang="en-US" sz="1400" dirty="0">
                          <a:hlinkClick r:id="rId5"/>
                        </a:rPr>
                        <a:t>http://www.jail4judges.org/</a:t>
                      </a:r>
                      <a:endParaRPr lang="en-US" sz="1400" dirty="0"/>
                    </a:p>
                  </a:txBody>
                  <a:tcPr marL="38100" marR="38100" marT="38100" marB="38100" anchor="ctr">
                    <a:lnL>
                      <a:noFill/>
                    </a:lnL>
                    <a:lnR>
                      <a:noFill/>
                    </a:lnR>
                    <a:lnT>
                      <a:noFill/>
                    </a:lnT>
                    <a:lnB>
                      <a:noFill/>
                    </a:lnB>
                    <a:solidFill>
                      <a:srgbClr val="00B050"/>
                    </a:solidFill>
                  </a:tcPr>
                </a:tc>
              </a:tr>
            </a:tbl>
          </a:graphicData>
        </a:graphic>
      </p:graphicFrame>
      <p:sp>
        <p:nvSpPr>
          <p:cNvPr id="8" name="Rectangle 7"/>
          <p:cNvSpPr/>
          <p:nvPr/>
        </p:nvSpPr>
        <p:spPr>
          <a:xfrm>
            <a:off x="533400" y="838200"/>
            <a:ext cx="5791200" cy="584775"/>
          </a:xfrm>
          <a:prstGeom prst="rect">
            <a:avLst/>
          </a:prstGeom>
          <a:gradFill flip="none" rotWithShape="1">
            <a:gsLst>
              <a:gs pos="0">
                <a:srgbClr val="99FF99">
                  <a:shade val="30000"/>
                  <a:satMod val="115000"/>
                </a:srgbClr>
              </a:gs>
              <a:gs pos="50000">
                <a:srgbClr val="99FF99">
                  <a:shade val="67500"/>
                  <a:satMod val="115000"/>
                </a:srgbClr>
              </a:gs>
              <a:gs pos="100000">
                <a:srgbClr val="99FF99">
                  <a:shade val="100000"/>
                  <a:satMod val="115000"/>
                </a:srgbClr>
              </a:gs>
            </a:gsLst>
            <a:lin ang="8100000" scaled="1"/>
            <a:tileRect/>
          </a:gradFill>
        </p:spPr>
        <p:txBody>
          <a:bodyPr wrap="square">
            <a:spAutoFit/>
          </a:bodyPr>
          <a:lstStyle/>
          <a:p>
            <a:r>
              <a:rPr lang="en-US" sz="1600" b="1" dirty="0" smtClean="0">
                <a:solidFill>
                  <a:schemeClr val="bg1"/>
                </a:solidFill>
              </a:rPr>
              <a:t>“To  see  truth, contemplate  all  phenomena  as  a  lie.”</a:t>
            </a:r>
            <a:br>
              <a:rPr lang="en-US" sz="1600" b="1" dirty="0" smtClean="0">
                <a:solidFill>
                  <a:schemeClr val="bg1"/>
                </a:solidFill>
              </a:rPr>
            </a:br>
            <a:r>
              <a:rPr lang="en-US" sz="1600" b="1" dirty="0" smtClean="0">
                <a:solidFill>
                  <a:schemeClr val="bg1"/>
                </a:solidFill>
              </a:rPr>
              <a:t> Thaganapa</a:t>
            </a:r>
            <a:endParaRPr lang="en-US" sz="1600" dirty="0">
              <a:solidFill>
                <a:schemeClr val="bg1"/>
              </a:solidFill>
            </a:endParaRPr>
          </a:p>
        </p:txBody>
      </p:sp>
      <p:sp>
        <p:nvSpPr>
          <p:cNvPr id="9" name="TextBox 8"/>
          <p:cNvSpPr txBox="1"/>
          <p:nvPr/>
        </p:nvSpPr>
        <p:spPr>
          <a:xfrm>
            <a:off x="762000" y="5715000"/>
            <a:ext cx="5410200" cy="369332"/>
          </a:xfrm>
          <a:prstGeom prst="rect">
            <a:avLst/>
          </a:prstGeom>
          <a:noFill/>
        </p:spPr>
        <p:txBody>
          <a:bodyPr wrap="square" rtlCol="0">
            <a:spAutoFit/>
          </a:bodyPr>
          <a:lstStyle/>
          <a:p>
            <a:pPr>
              <a:buFont typeface="Wingdings" pitchFamily="2" charset="2"/>
              <a:buChar char="Ø"/>
            </a:pPr>
            <a:r>
              <a:rPr lang="en-US" dirty="0" smtClean="0">
                <a:hlinkClick r:id="rId6"/>
              </a:rPr>
              <a:t> “ 1000 jobs in the US BLM may disappear  in 2018</a:t>
            </a:r>
            <a:r>
              <a:rPr lang="en-US" dirty="0" smtClean="0"/>
              <a:t>..”</a:t>
            </a:r>
            <a:endParaRPr lang="en-US" dirty="0"/>
          </a:p>
        </p:txBody>
      </p:sp>
      <p:sp>
        <p:nvSpPr>
          <p:cNvPr id="10" name="TextBox 9"/>
          <p:cNvSpPr txBox="1"/>
          <p:nvPr/>
        </p:nvSpPr>
        <p:spPr>
          <a:xfrm>
            <a:off x="76200" y="2089934"/>
            <a:ext cx="3200400" cy="2939266"/>
          </a:xfrm>
          <a:prstGeom prst="rect">
            <a:avLst/>
          </a:prstGeom>
          <a:ln w="28575"/>
        </p:spPr>
        <p:style>
          <a:lnRef idx="1">
            <a:schemeClr val="accent4"/>
          </a:lnRef>
          <a:fillRef idx="2">
            <a:schemeClr val="accent4"/>
          </a:fillRef>
          <a:effectRef idx="1">
            <a:schemeClr val="accent4"/>
          </a:effectRef>
          <a:fontRef idx="minor">
            <a:schemeClr val="dk1"/>
          </a:fontRef>
        </p:style>
        <p:txBody>
          <a:bodyPr wrap="square" rtlCol="0">
            <a:spAutoFit/>
          </a:bodyPr>
          <a:lstStyle/>
          <a:p>
            <a:pPr marL="274320" indent="-274320">
              <a:lnSpc>
                <a:spcPts val="1500"/>
              </a:lnSpc>
              <a:spcAft>
                <a:spcPts val="600"/>
              </a:spcAft>
              <a:buFont typeface="+mj-lt"/>
              <a:buAutoNum type="arabicPeriod"/>
            </a:pPr>
            <a:r>
              <a:rPr lang="en-US" sz="1400" dirty="0" smtClean="0">
                <a:solidFill>
                  <a:schemeClr val="bg1"/>
                </a:solidFill>
                <a:latin typeface="Calibri" pitchFamily="34" charset="0"/>
              </a:rPr>
              <a:t>“No State shall ..pass any…Law Impairing the Obligation of Contract.” - Art. I, Sect. 10</a:t>
            </a:r>
          </a:p>
          <a:p>
            <a:pPr marL="274320" indent="-274320">
              <a:lnSpc>
                <a:spcPts val="1500"/>
              </a:lnSpc>
              <a:spcAft>
                <a:spcPts val="600"/>
              </a:spcAft>
              <a:buFont typeface="+mj-lt"/>
              <a:buAutoNum type="arabicPeriod"/>
            </a:pPr>
            <a:r>
              <a:rPr lang="en-US" sz="1400" dirty="0" smtClean="0">
                <a:solidFill>
                  <a:schemeClr val="bg1"/>
                </a:solidFill>
                <a:latin typeface="Calibri" pitchFamily="34" charset="0"/>
              </a:rPr>
              <a:t>“No person shall..be deprived of life, liberty, or property, without due process of law; nor shall private property be taken for public use, without just compensation.</a:t>
            </a:r>
            <a:br>
              <a:rPr lang="en-US" sz="1400" dirty="0" smtClean="0">
                <a:solidFill>
                  <a:schemeClr val="bg1"/>
                </a:solidFill>
                <a:latin typeface="Calibri" pitchFamily="34" charset="0"/>
              </a:rPr>
            </a:br>
            <a:r>
              <a:rPr lang="en-US" sz="1400" dirty="0" smtClean="0">
                <a:solidFill>
                  <a:schemeClr val="bg1"/>
                </a:solidFill>
                <a:latin typeface="Calibri" pitchFamily="34" charset="0"/>
              </a:rPr>
              <a:t>- Fifth Amendment</a:t>
            </a:r>
          </a:p>
          <a:p>
            <a:pPr marL="274320" indent="-274320">
              <a:lnSpc>
                <a:spcPts val="1500"/>
              </a:lnSpc>
              <a:spcAft>
                <a:spcPts val="600"/>
              </a:spcAft>
              <a:buFont typeface="+mj-lt"/>
              <a:buAutoNum type="arabicPeriod"/>
            </a:pPr>
            <a:r>
              <a:rPr lang="en-US" sz="1400" dirty="0" smtClean="0">
                <a:solidFill>
                  <a:schemeClr val="bg1"/>
                </a:solidFill>
                <a:latin typeface="Calibri" pitchFamily="34" charset="0"/>
              </a:rPr>
              <a:t>“No State shall make or enforce any law which shall abridge the privileges or immunities of citizens of the United States. - Fourteenth Amendment</a:t>
            </a:r>
            <a:endParaRPr lang="en-US" sz="1400"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ctr"/>
            <a:r>
              <a:rPr lang="en-US" dirty="0" smtClean="0"/>
              <a:t>Slide  </a:t>
            </a:r>
            <a:fld id="{C1E6DAA7-14E0-4D9D-9954-79AC580F3E51}" type="slidenum">
              <a:rPr lang="en-US" smtClean="0"/>
              <a:pPr algn="ctr"/>
              <a:t>12</a:t>
            </a:fld>
            <a:endParaRPr lang="en-US" dirty="0" smtClean="0"/>
          </a:p>
          <a:p>
            <a:pPr algn="ctr"/>
            <a:endParaRPr lang="en-US" dirty="0"/>
          </a:p>
        </p:txBody>
      </p:sp>
      <p:sp>
        <p:nvSpPr>
          <p:cNvPr id="3" name="Title 2"/>
          <p:cNvSpPr>
            <a:spLocks noGrp="1"/>
          </p:cNvSpPr>
          <p:nvPr>
            <p:ph type="title"/>
          </p:nvPr>
        </p:nvSpPr>
        <p:spPr>
          <a:xfrm>
            <a:off x="228600" y="152400"/>
            <a:ext cx="4572000" cy="609600"/>
          </a:xfrm>
        </p:spPr>
        <p:txBody>
          <a:bodyPr>
            <a:noAutofit/>
          </a:bodyPr>
          <a:lstStyle/>
          <a:p>
            <a:r>
              <a:rPr lang="en-US" sz="3600" dirty="0" smtClean="0">
                <a:solidFill>
                  <a:schemeClr val="bg1"/>
                </a:solidFill>
              </a:rPr>
              <a:t>BLM Office Areas 1960</a:t>
            </a:r>
            <a:endParaRPr lang="en-US" sz="3600" dirty="0">
              <a:solidFill>
                <a:schemeClr val="bg1"/>
              </a:solidFill>
            </a:endParaRPr>
          </a:p>
        </p:txBody>
      </p:sp>
      <p:pic>
        <p:nvPicPr>
          <p:cNvPr id="55298" name="Picture 2"/>
          <p:cNvPicPr>
            <a:picLocks noChangeAspect="1" noChangeArrowheads="1"/>
          </p:cNvPicPr>
          <p:nvPr/>
        </p:nvPicPr>
        <p:blipFill>
          <a:blip r:embed="rId2" cstate="print"/>
          <a:srcRect/>
          <a:stretch>
            <a:fillRect/>
          </a:stretch>
        </p:blipFill>
        <p:spPr bwMode="auto">
          <a:xfrm>
            <a:off x="457200" y="838200"/>
            <a:ext cx="4343400" cy="3566796"/>
          </a:xfrm>
          <a:prstGeom prst="rect">
            <a:avLst/>
          </a:prstGeom>
          <a:noFill/>
          <a:ln w="9525">
            <a:noFill/>
            <a:miter lim="800000"/>
            <a:headEnd/>
            <a:tailEnd/>
          </a:ln>
        </p:spPr>
      </p:pic>
      <p:sp>
        <p:nvSpPr>
          <p:cNvPr id="5" name="Footer Placeholder 4"/>
          <p:cNvSpPr>
            <a:spLocks noGrp="1"/>
          </p:cNvSpPr>
          <p:nvPr>
            <p:ph type="ftr" sz="quarter" idx="11"/>
          </p:nvPr>
        </p:nvSpPr>
        <p:spPr>
          <a:xfrm>
            <a:off x="1295400" y="6172200"/>
            <a:ext cx="3581400" cy="384048"/>
          </a:xfrm>
        </p:spPr>
        <p:txBody>
          <a:bodyPr/>
          <a:lstStyle/>
          <a:p>
            <a:r>
              <a:rPr lang="en-US" dirty="0" smtClean="0"/>
              <a:t>www.FreedomForAllSeasons.org</a:t>
            </a:r>
            <a:endParaRPr lang="en-US" dirty="0"/>
          </a:p>
        </p:txBody>
      </p:sp>
      <p:sp>
        <p:nvSpPr>
          <p:cNvPr id="7" name="Rectangle 6"/>
          <p:cNvSpPr/>
          <p:nvPr/>
        </p:nvSpPr>
        <p:spPr>
          <a:xfrm>
            <a:off x="5334000" y="1371600"/>
            <a:ext cx="3581400" cy="4975721"/>
          </a:xfrm>
          <a:prstGeom prst="rect">
            <a:avLst/>
          </a:prstGeom>
          <a:ln w="38100">
            <a:solidFill>
              <a:schemeClr val="tx2">
                <a:lumMod val="75000"/>
              </a:schemeClr>
            </a:solidFill>
          </a:ln>
        </p:spPr>
        <p:txBody>
          <a:bodyPr wrap="square">
            <a:spAutoFit/>
          </a:bodyPr>
          <a:lstStyle/>
          <a:p>
            <a:pPr>
              <a:lnSpc>
                <a:spcPts val="2000"/>
              </a:lnSpc>
            </a:pPr>
            <a:r>
              <a:rPr lang="en-US" sz="1400" dirty="0" smtClean="0">
                <a:solidFill>
                  <a:schemeClr val="bg1"/>
                </a:solidFill>
              </a:rPr>
              <a:t>"</a:t>
            </a:r>
            <a:r>
              <a:rPr lang="en-US" sz="2000" dirty="0" smtClean="0">
                <a:solidFill>
                  <a:schemeClr val="bg1"/>
                </a:solidFill>
              </a:rPr>
              <a:t>A statute does not trump the Constitution</a:t>
            </a:r>
            <a:r>
              <a:rPr lang="en-US" sz="2400" dirty="0" smtClean="0">
                <a:solidFill>
                  <a:schemeClr val="bg1"/>
                </a:solidFill>
              </a:rPr>
              <a:t>."</a:t>
            </a:r>
            <a:endParaRPr lang="en-US" sz="1400" dirty="0" smtClean="0">
              <a:solidFill>
                <a:schemeClr val="bg1"/>
              </a:solidFill>
            </a:endParaRPr>
          </a:p>
          <a:p>
            <a:endParaRPr lang="en-US" sz="1400" dirty="0" smtClean="0">
              <a:solidFill>
                <a:schemeClr val="bg1"/>
              </a:solidFill>
            </a:endParaRPr>
          </a:p>
          <a:p>
            <a:r>
              <a:rPr lang="en-US" sz="1200" dirty="0" smtClean="0">
                <a:solidFill>
                  <a:schemeClr val="bg1"/>
                </a:solidFill>
              </a:rPr>
              <a:t>People v. Ortiz, (1995) 32 Cal.App.4th at p. 292, fn. 2</a:t>
            </a:r>
          </a:p>
          <a:p>
            <a:r>
              <a:rPr lang="en-US" sz="1200" dirty="0" smtClean="0">
                <a:solidFill>
                  <a:schemeClr val="bg1"/>
                </a:solidFill>
              </a:rPr>
              <a:t>Conway v. Pasadena Humane Society (1996) 45 Cal.App.4th 163</a:t>
            </a:r>
          </a:p>
          <a:p>
            <a:r>
              <a:rPr lang="en-US" sz="1200" dirty="0" smtClean="0">
                <a:solidFill>
                  <a:schemeClr val="bg1"/>
                </a:solidFill>
              </a:rPr>
              <a:t>UNITED STATES OF AMERICA, v. JERRY ARBERT POOL,C.A. No. 09-10303,</a:t>
            </a:r>
          </a:p>
          <a:p>
            <a:r>
              <a:rPr lang="en-US" sz="1200" dirty="0" smtClean="0">
                <a:solidFill>
                  <a:schemeClr val="bg1"/>
                </a:solidFill>
              </a:rPr>
              <a:t>IN THE UNITED STATES COURT OF APPEALS FOR THE NINTH CIRCUIT</a:t>
            </a:r>
          </a:p>
          <a:p>
            <a:r>
              <a:rPr lang="en-US" sz="1200" dirty="0" smtClean="0">
                <a:solidFill>
                  <a:schemeClr val="bg1"/>
                </a:solidFill>
              </a:rPr>
              <a:t>(Opinion filed September 14, 2010), On Appeal From The United States District Court For The Eastern </a:t>
            </a:r>
          </a:p>
          <a:p>
            <a:r>
              <a:rPr lang="en-US" sz="1200" dirty="0" smtClean="0">
                <a:solidFill>
                  <a:schemeClr val="bg1"/>
                </a:solidFill>
              </a:rPr>
              <a:t>District of California</a:t>
            </a:r>
          </a:p>
          <a:p>
            <a:endParaRPr lang="en-US" sz="1200" dirty="0" smtClean="0">
              <a:solidFill>
                <a:schemeClr val="bg1"/>
              </a:solidFill>
            </a:endParaRPr>
          </a:p>
          <a:p>
            <a:r>
              <a:rPr lang="en-US" sz="1400" dirty="0" smtClean="0">
                <a:solidFill>
                  <a:schemeClr val="bg1"/>
                </a:solidFill>
              </a:rPr>
              <a:t>"It [the federal constitution] must be interpreted in the light of Common Law, the principles and history of which were familiarly known to the framers of the Constitution. The language of the Constitution could not be understood without reference to the Common Law." </a:t>
            </a:r>
          </a:p>
          <a:p>
            <a:r>
              <a:rPr lang="en-US" sz="1400" dirty="0" smtClean="0">
                <a:solidFill>
                  <a:schemeClr val="bg1"/>
                </a:solidFill>
              </a:rPr>
              <a:t>U.S. v. Wong Kim. Ark. 169.18S.Ct.456</a:t>
            </a:r>
            <a:endParaRPr lang="en-US" sz="1400" dirty="0" smtClean="0"/>
          </a:p>
          <a:p>
            <a:r>
              <a:rPr lang="en-US" sz="1400" dirty="0" smtClean="0">
                <a:hlinkClick r:id="rId3"/>
              </a:rPr>
              <a:t>www.YourRemedyisinTheLaw.com</a:t>
            </a:r>
            <a:endParaRPr lang="en-US" sz="1400" dirty="0"/>
          </a:p>
        </p:txBody>
      </p:sp>
      <p:sp>
        <p:nvSpPr>
          <p:cNvPr id="8" name="Horizontal Scroll 7"/>
          <p:cNvSpPr/>
          <p:nvPr/>
        </p:nvSpPr>
        <p:spPr>
          <a:xfrm>
            <a:off x="4724400" y="0"/>
            <a:ext cx="4267200" cy="13716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bg1"/>
                </a:solidFill>
              </a:rPr>
              <a:t>Allie: "Tell me Mr. Cole how long have you been killing people for a living"?</a:t>
            </a:r>
          </a:p>
          <a:p>
            <a:r>
              <a:rPr lang="en-US" sz="1200" dirty="0" smtClean="0">
                <a:solidFill>
                  <a:schemeClr val="bg1"/>
                </a:solidFill>
              </a:rPr>
              <a:t>Virgil: " I don't kill people for a living, I enforce the law.“ Appaloosa, </a:t>
            </a:r>
          </a:p>
          <a:p>
            <a:r>
              <a:rPr lang="en-US" sz="1200" dirty="0" smtClean="0">
                <a:solidFill>
                  <a:schemeClr val="bg1"/>
                </a:solidFill>
              </a:rPr>
              <a:t>An American Classic 4, Shawn Edward, FOX-TV</a:t>
            </a:r>
            <a:endParaRPr lang="en-US" sz="1200" dirty="0">
              <a:solidFill>
                <a:schemeClr val="bg1"/>
              </a:solidFill>
            </a:endParaRPr>
          </a:p>
        </p:txBody>
      </p:sp>
      <p:sp>
        <p:nvSpPr>
          <p:cNvPr id="9" name="TextBox 8"/>
          <p:cNvSpPr txBox="1"/>
          <p:nvPr/>
        </p:nvSpPr>
        <p:spPr>
          <a:xfrm>
            <a:off x="228600" y="4495800"/>
            <a:ext cx="4953000" cy="2015936"/>
          </a:xfrm>
          <a:prstGeom prst="rect">
            <a:avLst/>
          </a:prstGeom>
          <a:noFill/>
        </p:spPr>
        <p:txBody>
          <a:bodyPr wrap="square" rtlCol="0">
            <a:spAutoFit/>
          </a:bodyPr>
          <a:lstStyle/>
          <a:p>
            <a:pPr marL="182880" indent="-182880">
              <a:lnSpc>
                <a:spcPts val="1500"/>
              </a:lnSpc>
              <a:buFont typeface="Wingdings" pitchFamily="2" charset="2"/>
              <a:buChar char="Ø"/>
            </a:pPr>
            <a:r>
              <a:rPr lang="en-US" sz="1400" dirty="0" smtClean="0">
                <a:solidFill>
                  <a:schemeClr val="bg1"/>
                </a:solidFill>
              </a:rPr>
              <a:t>The BLM controls 247 million acres</a:t>
            </a:r>
          </a:p>
          <a:p>
            <a:pPr marL="182880" indent="-182880">
              <a:lnSpc>
                <a:spcPts val="1500"/>
              </a:lnSpc>
              <a:buFont typeface="Wingdings" pitchFamily="2" charset="2"/>
              <a:buChar char="Ø"/>
            </a:pPr>
            <a:r>
              <a:rPr lang="en-US" sz="1400" dirty="0" smtClean="0">
                <a:solidFill>
                  <a:schemeClr val="bg1"/>
                </a:solidFill>
              </a:rPr>
              <a:t>With 8,906 permanent employees</a:t>
            </a:r>
          </a:p>
          <a:p>
            <a:pPr marL="182880" indent="-182880">
              <a:lnSpc>
                <a:spcPts val="1500"/>
              </a:lnSpc>
              <a:buFont typeface="Wingdings" pitchFamily="2" charset="2"/>
              <a:buChar char="Ø"/>
            </a:pPr>
            <a:r>
              <a:rPr lang="en-US" sz="1400" dirty="0" smtClean="0">
                <a:solidFill>
                  <a:schemeClr val="bg1"/>
                </a:solidFill>
              </a:rPr>
              <a:t>503  based in DeCeit Inc where policy decisions are made</a:t>
            </a:r>
          </a:p>
          <a:p>
            <a:pPr marL="182880" indent="-182880">
              <a:lnSpc>
                <a:spcPts val="1500"/>
              </a:lnSpc>
              <a:buFont typeface="Wingdings" pitchFamily="2" charset="2"/>
              <a:buChar char="Ø"/>
            </a:pPr>
            <a:r>
              <a:rPr lang="en-US" sz="1400" dirty="0" smtClean="0">
                <a:solidFill>
                  <a:schemeClr val="bg1"/>
                </a:solidFill>
              </a:rPr>
              <a:t>56% of DOI employees are at or within 5 years of retirement.</a:t>
            </a:r>
          </a:p>
          <a:p>
            <a:pPr marL="182880" indent="-182880">
              <a:lnSpc>
                <a:spcPts val="1500"/>
              </a:lnSpc>
              <a:buFont typeface="Wingdings" pitchFamily="2" charset="2"/>
              <a:buChar char="Ø"/>
            </a:pPr>
            <a:r>
              <a:rPr lang="en-US" sz="1400" dirty="0" smtClean="0">
                <a:solidFill>
                  <a:schemeClr val="bg1"/>
                </a:solidFill>
                <a:hlinkClick r:id="rId4"/>
              </a:rPr>
              <a:t>“As people retire their positions can be shifted to the field”</a:t>
            </a:r>
          </a:p>
          <a:p>
            <a:pPr marL="182880" indent="-182880">
              <a:lnSpc>
                <a:spcPts val="1500"/>
              </a:lnSpc>
              <a:buFont typeface="Wingdings" pitchFamily="2" charset="2"/>
              <a:buChar char="Ø"/>
            </a:pPr>
            <a:r>
              <a:rPr lang="en-US" sz="1400" dirty="0" smtClean="0">
                <a:solidFill>
                  <a:schemeClr val="bg1"/>
                </a:solidFill>
              </a:rPr>
              <a:t>We must not forget that these are state lands that were to be turned over to the applicable state upon statehood despite what the court rules, the feds have no place on these public lands.. </a:t>
            </a:r>
            <a:endParaRPr lang="en-US" sz="1400" dirty="0">
              <a:solidFill>
                <a:schemeClr val="bg1"/>
              </a:solidFill>
            </a:endParaRPr>
          </a:p>
        </p:txBody>
      </p:sp>
      <p:sp>
        <p:nvSpPr>
          <p:cNvPr id="10" name="TextBox 9"/>
          <p:cNvSpPr txBox="1"/>
          <p:nvPr/>
        </p:nvSpPr>
        <p:spPr>
          <a:xfrm>
            <a:off x="1905000" y="2895600"/>
            <a:ext cx="29718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200" dirty="0" smtClean="0">
                <a:solidFill>
                  <a:schemeClr val="bg1"/>
                </a:solidFill>
              </a:rPr>
              <a:t>“”no state shall make or enforce any law which shall abridge the privileges or immunities of citizens of the United State…” 14</a:t>
            </a:r>
            <a:r>
              <a:rPr lang="en-US" sz="1200" baseline="30000" dirty="0" smtClean="0">
                <a:solidFill>
                  <a:schemeClr val="bg1"/>
                </a:solidFill>
              </a:rPr>
              <a:t>th</a:t>
            </a:r>
            <a:r>
              <a:rPr lang="en-US" sz="1200" dirty="0" smtClean="0">
                <a:solidFill>
                  <a:schemeClr val="bg1"/>
                </a:solidFill>
              </a:rPr>
              <a:t> Amendment, Sect. 1</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91400" y="6400800"/>
            <a:ext cx="1552575" cy="304800"/>
          </a:xfrm>
        </p:spPr>
        <p:txBody>
          <a:bodyPr/>
          <a:lstStyle/>
          <a:p>
            <a:pPr algn="ctr"/>
            <a:r>
              <a:rPr lang="en-US" dirty="0" smtClean="0"/>
              <a:t>Slide </a:t>
            </a:r>
            <a:fld id="{C1E6DAA7-14E0-4D9D-9954-79AC580F3E51}" type="slidenum">
              <a:rPr lang="en-US" smtClean="0"/>
              <a:pPr algn="ctr"/>
              <a:t>13</a:t>
            </a:fld>
            <a:endParaRPr lang="en-US" dirty="0" smtClean="0"/>
          </a:p>
          <a:p>
            <a:endParaRPr lang="en-US" dirty="0"/>
          </a:p>
        </p:txBody>
      </p:sp>
      <p:sp>
        <p:nvSpPr>
          <p:cNvPr id="3" name="Title 2"/>
          <p:cNvSpPr>
            <a:spLocks noGrp="1"/>
          </p:cNvSpPr>
          <p:nvPr>
            <p:ph type="title"/>
          </p:nvPr>
        </p:nvSpPr>
        <p:spPr>
          <a:xfrm>
            <a:off x="152400" y="76200"/>
            <a:ext cx="5105400" cy="533400"/>
          </a:xfrm>
        </p:spPr>
        <p:txBody>
          <a:bodyPr>
            <a:normAutofit fontScale="90000"/>
          </a:bodyPr>
          <a:lstStyle/>
          <a:p>
            <a:r>
              <a:rPr lang="en-US" sz="3200" dirty="0" smtClean="0">
                <a:solidFill>
                  <a:schemeClr val="bg1"/>
                </a:solidFill>
              </a:rPr>
              <a:t>BLM Administrative Units - 2012</a:t>
            </a:r>
            <a:endParaRPr lang="en-US" sz="3200" dirty="0">
              <a:solidFill>
                <a:schemeClr val="bg1"/>
              </a:solidFill>
            </a:endParaRPr>
          </a:p>
        </p:txBody>
      </p:sp>
      <p:pic>
        <p:nvPicPr>
          <p:cNvPr id="4" name="Picture 3" descr="BLM-Offices-West-2012.jpg">
            <a:hlinkClick r:id="rId2"/>
          </p:cNvPr>
          <p:cNvPicPr>
            <a:picLocks noChangeAspect="1"/>
          </p:cNvPicPr>
          <p:nvPr/>
        </p:nvPicPr>
        <p:blipFill>
          <a:blip r:embed="rId3" cstate="print"/>
          <a:stretch>
            <a:fillRect/>
          </a:stretch>
        </p:blipFill>
        <p:spPr>
          <a:xfrm>
            <a:off x="228600" y="762000"/>
            <a:ext cx="3733800" cy="4114800"/>
          </a:xfrm>
          <a:prstGeom prst="rect">
            <a:avLst/>
          </a:prstGeom>
        </p:spPr>
      </p:pic>
      <p:pic>
        <p:nvPicPr>
          <p:cNvPr id="5" name="Picture 4" descr="BLM-East-&amp;-Alaska.jpg">
            <a:hlinkClick r:id="rId2"/>
          </p:cNvPr>
          <p:cNvPicPr>
            <a:picLocks noChangeAspect="1"/>
          </p:cNvPicPr>
          <p:nvPr/>
        </p:nvPicPr>
        <p:blipFill>
          <a:blip r:embed="rId4" cstate="print"/>
          <a:stretch>
            <a:fillRect/>
          </a:stretch>
        </p:blipFill>
        <p:spPr>
          <a:xfrm>
            <a:off x="4724400" y="685801"/>
            <a:ext cx="3454994" cy="2550920"/>
          </a:xfrm>
          <a:prstGeom prst="rect">
            <a:avLst/>
          </a:prstGeom>
        </p:spPr>
      </p:pic>
      <p:sp>
        <p:nvSpPr>
          <p:cNvPr id="6" name="Footer Placeholder 5"/>
          <p:cNvSpPr>
            <a:spLocks noGrp="1"/>
          </p:cNvSpPr>
          <p:nvPr>
            <p:ph type="ftr" sz="quarter" idx="11"/>
          </p:nvPr>
        </p:nvSpPr>
        <p:spPr>
          <a:xfrm>
            <a:off x="4343400" y="6324600"/>
            <a:ext cx="2590800" cy="384048"/>
          </a:xfrm>
        </p:spPr>
        <p:txBody>
          <a:bodyPr/>
          <a:lstStyle/>
          <a:p>
            <a:r>
              <a:rPr lang="en-US" dirty="0" smtClean="0"/>
              <a:t>www.FreedomForAllSeasons.org</a:t>
            </a:r>
            <a:endParaRPr lang="en-US" dirty="0"/>
          </a:p>
        </p:txBody>
      </p:sp>
      <p:sp>
        <p:nvSpPr>
          <p:cNvPr id="7" name="Rectangle 6"/>
          <p:cNvSpPr/>
          <p:nvPr/>
        </p:nvSpPr>
        <p:spPr>
          <a:xfrm>
            <a:off x="4343400" y="3505200"/>
            <a:ext cx="4572000" cy="2426305"/>
          </a:xfrm>
          <a:prstGeom prst="rect">
            <a:avLst/>
          </a:prstGeom>
          <a:ln w="38100">
            <a:solidFill>
              <a:schemeClr val="bg1"/>
            </a:solidFill>
          </a:ln>
          <a:scene3d>
            <a:camera prst="orthographicFront"/>
            <a:lightRig rig="sunrise" dir="t"/>
          </a:scene3d>
          <a:sp3d/>
        </p:spPr>
        <p:txBody>
          <a:bodyPr wrap="square">
            <a:spAutoFit/>
          </a:bodyPr>
          <a:lstStyle/>
          <a:p>
            <a:pPr>
              <a:lnSpc>
                <a:spcPts val="1400"/>
              </a:lnSpc>
            </a:pPr>
            <a:r>
              <a:rPr lang="en-US" sz="1400" i="1" dirty="0" smtClean="0">
                <a:solidFill>
                  <a:schemeClr val="bg1"/>
                </a:solidFill>
                <a:latin typeface="Calibri" pitchFamily="34" charset="0"/>
              </a:rPr>
              <a:t>"Sovereign individuals are subject only to a Common Law, whose primary purposes are to protect and defend </a:t>
            </a:r>
            <a:r>
              <a:rPr lang="en-US" sz="1400" i="1" dirty="0" smtClean="0">
                <a:solidFill>
                  <a:schemeClr val="bg1"/>
                </a:solidFill>
                <a:latin typeface="Calibri" pitchFamily="34" charset="0"/>
                <a:hlinkClick r:id="rId5"/>
              </a:rPr>
              <a:t>individual rights</a:t>
            </a:r>
            <a:r>
              <a:rPr lang="en-US" sz="1400" i="1" dirty="0" smtClean="0">
                <a:solidFill>
                  <a:schemeClr val="bg1"/>
                </a:solidFill>
                <a:latin typeface="Calibri" pitchFamily="34" charset="0"/>
              </a:rPr>
              <a:t>, and to prevent anyone, whether public official or private person, from violating the rights of other individuals. Within this scene, Sovereigns are never subject to their own creations, and the constitutional contract is such a creation." To quote the Supreme Court, "No fiction can make a natural born subject." Milvaine v. Coxe's Lessee, 8 U.S. 598 (1808). That is to say, no fiction, be it a corporation, a statute law, or an administrative regulation, can mutate a natural born Sovereign into someone who is subject to his own creations." </a:t>
            </a:r>
            <a:r>
              <a:rPr lang="en-US" sz="1400" i="1" dirty="0" smtClean="0">
                <a:solidFill>
                  <a:schemeClr val="bg1"/>
                </a:solidFill>
                <a:latin typeface="Calibri" pitchFamily="34" charset="0"/>
                <a:hlinkClick r:id="rId6"/>
              </a:rPr>
              <a:t>http://www.supremelaw.org/fedzone11/htm/chaptr11.htm</a:t>
            </a:r>
            <a:r>
              <a:rPr lang="en-US" sz="1400" i="1" dirty="0" smtClean="0">
                <a:solidFill>
                  <a:schemeClr val="bg1"/>
                </a:solidFill>
                <a:latin typeface="Calibri" pitchFamily="34" charset="0"/>
              </a:rPr>
              <a:t> , page 8 of 20</a:t>
            </a:r>
            <a:endParaRPr lang="en-US" sz="1400" dirty="0">
              <a:solidFill>
                <a:schemeClr val="bg1"/>
              </a:solidFill>
              <a:latin typeface="Calibri" pitchFamily="34" charset="0"/>
            </a:endParaRPr>
          </a:p>
        </p:txBody>
      </p:sp>
      <p:sp>
        <p:nvSpPr>
          <p:cNvPr id="8" name="Rectangle 7"/>
          <p:cNvSpPr/>
          <p:nvPr/>
        </p:nvSpPr>
        <p:spPr>
          <a:xfrm>
            <a:off x="228600" y="4953000"/>
            <a:ext cx="3962400" cy="1631216"/>
          </a:xfrm>
          <a:prstGeom prst="rect">
            <a:avLst/>
          </a:prstGeom>
          <a:ln w="38100">
            <a:solidFill>
              <a:schemeClr val="bg1"/>
            </a:solidFill>
          </a:ln>
        </p:spPr>
        <p:txBody>
          <a:bodyPr wrap="square">
            <a:spAutoFit/>
          </a:bodyPr>
          <a:lstStyle/>
          <a:p>
            <a:pPr>
              <a:lnSpc>
                <a:spcPts val="1500"/>
              </a:lnSpc>
            </a:pPr>
            <a:r>
              <a:rPr lang="en-US" sz="1400" dirty="0" smtClean="0">
                <a:solidFill>
                  <a:schemeClr val="bg1"/>
                </a:solidFill>
              </a:rPr>
              <a:t>"The enumeration in the Constitution, of certain rights, shall not be construed to deny or disparage others retained by the people." Amendment IX, U.S. Constitution Bill of Rights, i.e. framers recognized other rights that preceded the constitution, </a:t>
            </a:r>
            <a:r>
              <a:rPr lang="en-US" sz="1400" dirty="0" smtClean="0">
                <a:solidFill>
                  <a:schemeClr val="bg1"/>
                </a:solidFill>
                <a:hlinkClick r:id="rId7"/>
              </a:rPr>
              <a:t>rights inherent in Anglo American Common Law and in natural law, i.e. </a:t>
            </a:r>
            <a:r>
              <a:rPr lang="en-US" sz="1400" dirty="0" smtClean="0">
                <a:solidFill>
                  <a:schemeClr val="bg1"/>
                </a:solidFill>
                <a:hlinkClick r:id="rId8"/>
              </a:rPr>
              <a:t>Your Certain Enumerated Unalienable Rights</a:t>
            </a:r>
            <a:r>
              <a:rPr lang="en-US" sz="1400" dirty="0" smtClean="0">
                <a:solidFill>
                  <a:schemeClr val="bg1"/>
                </a:solidFill>
                <a:hlinkClick r:id="rId7"/>
              </a:rPr>
              <a:t>.</a:t>
            </a:r>
            <a:endParaRPr lang="en-US" sz="1400" dirty="0">
              <a:solidFill>
                <a:schemeClr val="bg1"/>
              </a:solidFill>
            </a:endParaRPr>
          </a:p>
        </p:txBody>
      </p:sp>
      <p:sp>
        <p:nvSpPr>
          <p:cNvPr id="9" name="TextBox 8"/>
          <p:cNvSpPr txBox="1"/>
          <p:nvPr/>
        </p:nvSpPr>
        <p:spPr>
          <a:xfrm>
            <a:off x="2819400" y="914400"/>
            <a:ext cx="1295400" cy="353943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solidFill>
                  <a:schemeClr val="bg1"/>
                </a:solidFill>
                <a:hlinkClick r:id="rId9"/>
              </a:rPr>
              <a:t>“US DOI Secretary Zinke  is reorganizing  DOI, largest in its history, moving tens of thousands of employees to new locations based on functional operation vs. state boundaries. </a:t>
            </a:r>
            <a:r>
              <a:rPr lang="en-US" sz="1400" dirty="0" smtClean="0">
                <a:solidFill>
                  <a:schemeClr val="bg1"/>
                </a:solidFill>
              </a:rPr>
              <a:t>“</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800600" y="6324600"/>
            <a:ext cx="2438400" cy="384048"/>
          </a:xfrm>
        </p:spPr>
        <p:txBody>
          <a:bodyPr/>
          <a:lstStyle/>
          <a:p>
            <a:r>
              <a:rPr lang="en-US" dirty="0" smtClean="0"/>
              <a:t>www.FreedomForAllSeasons.org</a:t>
            </a:r>
            <a:endParaRPr lang="en-US" dirty="0"/>
          </a:p>
        </p:txBody>
      </p:sp>
      <p:sp>
        <p:nvSpPr>
          <p:cNvPr id="3" name="Slide Number Placeholder 2"/>
          <p:cNvSpPr>
            <a:spLocks noGrp="1"/>
          </p:cNvSpPr>
          <p:nvPr>
            <p:ph type="sldNum" sz="quarter" idx="12"/>
          </p:nvPr>
        </p:nvSpPr>
        <p:spPr/>
        <p:txBody>
          <a:bodyPr/>
          <a:lstStyle/>
          <a:p>
            <a:r>
              <a:rPr lang="en-US" dirty="0" smtClean="0"/>
              <a:t>Slide </a:t>
            </a:r>
            <a:fld id="{1697043C-1CD5-4D7D-B053-4F21828AC618}" type="slidenum">
              <a:rPr lang="en-US" smtClean="0"/>
              <a:pPr/>
              <a:t>14</a:t>
            </a:fld>
            <a:r>
              <a:rPr lang="en-US" dirty="0" smtClean="0"/>
              <a:t>  </a:t>
            </a:r>
            <a:endParaRPr lang="en-US" dirty="0"/>
          </a:p>
        </p:txBody>
      </p:sp>
      <p:sp>
        <p:nvSpPr>
          <p:cNvPr id="4" name="Title 3"/>
          <p:cNvSpPr>
            <a:spLocks noGrp="1"/>
          </p:cNvSpPr>
          <p:nvPr>
            <p:ph type="title"/>
          </p:nvPr>
        </p:nvSpPr>
        <p:spPr>
          <a:xfrm>
            <a:off x="228600" y="228600"/>
            <a:ext cx="5105400" cy="609600"/>
          </a:xfrm>
        </p:spPr>
        <p:txBody>
          <a:bodyPr>
            <a:noAutofit/>
          </a:bodyPr>
          <a:lstStyle/>
          <a:p>
            <a:r>
              <a:rPr lang="en-US" sz="2000" dirty="0" smtClean="0">
                <a:solidFill>
                  <a:schemeClr val="bg1"/>
                </a:solidFill>
              </a:rPr>
              <a:t>About “Conserving The Nature of America “</a:t>
            </a:r>
            <a:br>
              <a:rPr lang="en-US" sz="2000" dirty="0" smtClean="0">
                <a:solidFill>
                  <a:schemeClr val="bg1"/>
                </a:solidFill>
              </a:rPr>
            </a:br>
            <a:r>
              <a:rPr lang="en-US" sz="2000" dirty="0" smtClean="0">
                <a:solidFill>
                  <a:schemeClr val="bg1"/>
                </a:solidFill>
              </a:rPr>
              <a:t>At the Cost of Locals  and Local  Property Owners </a:t>
            </a:r>
            <a:endParaRPr lang="en-US" sz="2000" dirty="0">
              <a:solidFill>
                <a:schemeClr val="bg1"/>
              </a:solidFill>
            </a:endParaRPr>
          </a:p>
        </p:txBody>
      </p:sp>
      <p:sp>
        <p:nvSpPr>
          <p:cNvPr id="5" name="Content Placeholder 4"/>
          <p:cNvSpPr>
            <a:spLocks noGrp="1"/>
          </p:cNvSpPr>
          <p:nvPr>
            <p:ph sz="half" idx="1"/>
          </p:nvPr>
        </p:nvSpPr>
        <p:spPr>
          <a:xfrm>
            <a:off x="228600" y="914400"/>
            <a:ext cx="4343400" cy="5715000"/>
          </a:xfrm>
        </p:spPr>
        <p:style>
          <a:lnRef idx="1">
            <a:schemeClr val="accent1"/>
          </a:lnRef>
          <a:fillRef idx="2">
            <a:schemeClr val="accent1"/>
          </a:fillRef>
          <a:effectRef idx="1">
            <a:schemeClr val="accent1"/>
          </a:effectRef>
          <a:fontRef idx="minor">
            <a:schemeClr val="dk1"/>
          </a:fontRef>
        </p:style>
        <p:txBody>
          <a:bodyPr>
            <a:noAutofit/>
          </a:bodyPr>
          <a:lstStyle/>
          <a:p>
            <a:pPr>
              <a:lnSpc>
                <a:spcPts val="1200"/>
              </a:lnSpc>
              <a:spcBef>
                <a:spcPts val="0"/>
              </a:spcBef>
              <a:spcAft>
                <a:spcPts val="300"/>
              </a:spcAft>
              <a:buClrTx/>
              <a:buSzPct val="100000"/>
            </a:pPr>
            <a:r>
              <a:rPr lang="en-US" sz="1200" dirty="0" smtClean="0">
                <a:solidFill>
                  <a:schemeClr val="bg1"/>
                </a:solidFill>
              </a:rPr>
              <a:t>I count some 57 US FWS Office of Public Affairs positions in 8 regions of America per their web site.</a:t>
            </a:r>
          </a:p>
          <a:p>
            <a:pPr>
              <a:lnSpc>
                <a:spcPts val="1200"/>
              </a:lnSpc>
              <a:spcBef>
                <a:spcPts val="0"/>
              </a:spcBef>
              <a:spcAft>
                <a:spcPts val="300"/>
              </a:spcAft>
              <a:buClrTx/>
              <a:buSzPct val="100000"/>
            </a:pPr>
            <a:r>
              <a:rPr lang="en-US" sz="1200" dirty="0" smtClean="0">
                <a:solidFill>
                  <a:schemeClr val="bg1"/>
                </a:solidFill>
              </a:rPr>
              <a:t>Look at the individual Public Affairs responsibilities.</a:t>
            </a:r>
          </a:p>
          <a:p>
            <a:pPr>
              <a:lnSpc>
                <a:spcPts val="1200"/>
              </a:lnSpc>
              <a:spcBef>
                <a:spcPts val="0"/>
              </a:spcBef>
              <a:spcAft>
                <a:spcPts val="300"/>
              </a:spcAft>
              <a:buClrTx/>
              <a:buSzPct val="100000"/>
            </a:pPr>
            <a:r>
              <a:rPr lang="en-US" sz="1200" dirty="0" smtClean="0">
                <a:solidFill>
                  <a:schemeClr val="bg1"/>
                </a:solidFill>
              </a:rPr>
              <a:t>I see mostly junk green “science” - multiple jobs related to ESA including ESA foreign species,  multiple jobs related to monarch butterfly, native American  issues,  Wildlife Refuge Systems policies and regulations, migratory birds, wolf, prairie chickens, climate change, wetlands,  Aquatic conservation, Urban Refuge Program, Urban Bird Treaty.</a:t>
            </a:r>
          </a:p>
          <a:p>
            <a:pPr>
              <a:lnSpc>
                <a:spcPts val="1200"/>
              </a:lnSpc>
              <a:spcBef>
                <a:spcPts val="0"/>
              </a:spcBef>
              <a:spcAft>
                <a:spcPts val="300"/>
              </a:spcAft>
              <a:buClrTx/>
              <a:buSzPct val="100000"/>
            </a:pPr>
            <a:r>
              <a:rPr lang="en-US" sz="1200" dirty="0" smtClean="0">
                <a:solidFill>
                  <a:schemeClr val="bg1"/>
                </a:solidFill>
              </a:rPr>
              <a:t>We have 8,906 U.S. DOI BLM government employees funded by forced tax taking managing  species which have mass extinction rate history beyond the control of man living on largely arid land no one wants claiming they also manage the climate while they imprison anyone protesting.   </a:t>
            </a:r>
          </a:p>
          <a:p>
            <a:pPr>
              <a:lnSpc>
                <a:spcPts val="1200"/>
              </a:lnSpc>
              <a:spcBef>
                <a:spcPts val="0"/>
              </a:spcBef>
              <a:spcAft>
                <a:spcPts val="300"/>
              </a:spcAft>
              <a:buClrTx/>
              <a:buSzPct val="100000"/>
            </a:pPr>
            <a:r>
              <a:rPr lang="en-US" sz="1200" dirty="0" smtClean="0">
                <a:solidFill>
                  <a:schemeClr val="bg1"/>
                </a:solidFill>
              </a:rPr>
              <a:t>Now check out the upper right chart and web page on “Are Mass Extinctions Destructive or Creative”, they are BOTH.  </a:t>
            </a:r>
          </a:p>
          <a:p>
            <a:pPr>
              <a:lnSpc>
                <a:spcPts val="1200"/>
              </a:lnSpc>
              <a:spcBef>
                <a:spcPts val="0"/>
              </a:spcBef>
              <a:spcAft>
                <a:spcPts val="300"/>
              </a:spcAft>
              <a:buClrTx/>
              <a:buSzPct val="100000"/>
            </a:pPr>
            <a:r>
              <a:rPr lang="en-US" sz="1200" dirty="0" smtClean="0">
                <a:solidFill>
                  <a:schemeClr val="bg1"/>
                </a:solidFill>
              </a:rPr>
              <a:t>The US FWS &amp; BLM is a laundering operation for global to local environmental extremism used largely to control private and public land for their own self righteous benefit at the expense of the surrounding  property owners. </a:t>
            </a:r>
          </a:p>
          <a:p>
            <a:pPr>
              <a:lnSpc>
                <a:spcPts val="1200"/>
              </a:lnSpc>
              <a:spcBef>
                <a:spcPts val="0"/>
              </a:spcBef>
              <a:spcAft>
                <a:spcPts val="300"/>
              </a:spcAft>
              <a:buClrTx/>
              <a:buSzPct val="100000"/>
            </a:pPr>
            <a:r>
              <a:rPr lang="en-US" sz="1200" dirty="0" smtClean="0">
                <a:solidFill>
                  <a:schemeClr val="bg1"/>
                </a:solidFill>
              </a:rPr>
              <a:t>How can anyone justify government resources on foreign species, monarch butterflies, migratory birds, wolfs, prairie chickens,  climate change, aka man caused global warming fiction? Fire prevention OK.  Any American, most especially surrounding ranchers who can use this mostly arid land should be given free priority not imprisoned for protesting token fees. </a:t>
            </a:r>
          </a:p>
          <a:p>
            <a:pPr>
              <a:lnSpc>
                <a:spcPts val="1200"/>
              </a:lnSpc>
              <a:spcBef>
                <a:spcPts val="0"/>
              </a:spcBef>
              <a:spcAft>
                <a:spcPts val="300"/>
              </a:spcAft>
              <a:buClrTx/>
              <a:buSzPct val="100000"/>
            </a:pPr>
            <a:r>
              <a:rPr lang="en-US" sz="1200" dirty="0" smtClean="0">
                <a:solidFill>
                  <a:schemeClr val="bg1"/>
                </a:solidFill>
              </a:rPr>
              <a:t>How did such green hobbies become “science” and government careers paid for by  forced tax taking on wages, pensions and private property of  American state Citizens who do not want this nonsense nor can afford it all while they go to prison protesting!</a:t>
            </a:r>
          </a:p>
          <a:p>
            <a:pPr>
              <a:lnSpc>
                <a:spcPts val="1200"/>
              </a:lnSpc>
              <a:spcBef>
                <a:spcPts val="0"/>
              </a:spcBef>
              <a:spcAft>
                <a:spcPts val="300"/>
              </a:spcAft>
              <a:buClrTx/>
              <a:buSzPct val="100000"/>
            </a:pPr>
            <a:r>
              <a:rPr lang="en-US" sz="1400" b="1" dirty="0" smtClean="0">
                <a:solidFill>
                  <a:schemeClr val="bg1"/>
                </a:solidFill>
              </a:rPr>
              <a:t> </a:t>
            </a:r>
            <a:r>
              <a:rPr lang="en-US" sz="1200" b="1" dirty="0" smtClean="0">
                <a:solidFill>
                  <a:schemeClr val="bg1"/>
                </a:solidFill>
              </a:rPr>
              <a:t>This is easy to answer; this deception is called Represent Without Consent.</a:t>
            </a:r>
            <a:endParaRPr lang="en-US" sz="1400" b="1" dirty="0" smtClean="0">
              <a:solidFill>
                <a:schemeClr val="bg1"/>
              </a:solidFill>
            </a:endParaRPr>
          </a:p>
          <a:p>
            <a:pPr>
              <a:lnSpc>
                <a:spcPts val="1200"/>
              </a:lnSpc>
              <a:spcBef>
                <a:spcPts val="0"/>
              </a:spcBef>
              <a:spcAft>
                <a:spcPts val="300"/>
              </a:spcAft>
              <a:buClrTx/>
              <a:buSzPct val="100000"/>
            </a:pPr>
            <a:endParaRPr lang="en-US" sz="1200" dirty="0">
              <a:solidFill>
                <a:schemeClr val="bg1"/>
              </a:solidFill>
            </a:endParaRPr>
          </a:p>
        </p:txBody>
      </p:sp>
      <p:pic>
        <p:nvPicPr>
          <p:cNvPr id="7" name="Content Placeholder 6" descr="USFWS-WEB-SITE.jpg">
            <a:hlinkClick r:id="rId2"/>
          </p:cNvPr>
          <p:cNvPicPr>
            <a:picLocks noGrp="1" noChangeAspect="1"/>
          </p:cNvPicPr>
          <p:nvPr>
            <p:ph sz="half" idx="2"/>
          </p:nvPr>
        </p:nvPicPr>
        <p:blipFill>
          <a:blip r:embed="rId3" cstate="print"/>
          <a:stretch>
            <a:fillRect/>
          </a:stretch>
        </p:blipFill>
        <p:spPr>
          <a:xfrm>
            <a:off x="4648200" y="2667000"/>
            <a:ext cx="4114800" cy="3600567"/>
          </a:xfrm>
        </p:spPr>
      </p:pic>
      <p:sp>
        <p:nvSpPr>
          <p:cNvPr id="8" name="TextBox 7"/>
          <p:cNvSpPr txBox="1"/>
          <p:nvPr/>
        </p:nvSpPr>
        <p:spPr>
          <a:xfrm>
            <a:off x="5562600" y="3352800"/>
            <a:ext cx="32004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dirty="0" smtClean="0">
                <a:solidFill>
                  <a:schemeClr val="bg1"/>
                </a:solidFill>
              </a:rPr>
              <a:t>Click to go to Prison For Birds &amp; Turtles</a:t>
            </a:r>
            <a:endParaRPr lang="en-US" sz="1400" dirty="0">
              <a:solidFill>
                <a:schemeClr val="bg1"/>
              </a:solidFill>
            </a:endParaRPr>
          </a:p>
        </p:txBody>
      </p:sp>
      <p:pic>
        <p:nvPicPr>
          <p:cNvPr id="13" name="Picture 12" descr="Extinction-Destructive-or-C.png">
            <a:hlinkClick r:id="rId4"/>
          </p:cNvPr>
          <p:cNvPicPr>
            <a:picLocks noChangeAspect="1"/>
          </p:cNvPicPr>
          <p:nvPr/>
        </p:nvPicPr>
        <p:blipFill>
          <a:blip r:embed="rId5" cstate="print"/>
          <a:stretch>
            <a:fillRect/>
          </a:stretch>
        </p:blipFill>
        <p:spPr>
          <a:xfrm>
            <a:off x="5486400" y="456692"/>
            <a:ext cx="2895600" cy="2166874"/>
          </a:xfrm>
          <a:prstGeom prst="rect">
            <a:avLst/>
          </a:prstGeom>
        </p:spPr>
      </p:pic>
      <p:sp>
        <p:nvSpPr>
          <p:cNvPr id="14" name="TextBox 13"/>
          <p:cNvSpPr txBox="1"/>
          <p:nvPr/>
        </p:nvSpPr>
        <p:spPr>
          <a:xfrm>
            <a:off x="5334000" y="152400"/>
            <a:ext cx="35814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solidFill>
                  <a:schemeClr val="bg1"/>
                </a:solidFill>
                <a:hlinkClick r:id="rId4"/>
              </a:rPr>
              <a:t>Click  on  slide below for “Freedom From Endangered Species  Mythomania “</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www.FreedomForAllSeasons.org</a:t>
            </a:r>
            <a:endParaRPr lang="en-US" dirty="0"/>
          </a:p>
        </p:txBody>
      </p:sp>
      <p:sp>
        <p:nvSpPr>
          <p:cNvPr id="3" name="Slide Number Placeholder 2"/>
          <p:cNvSpPr>
            <a:spLocks noGrp="1"/>
          </p:cNvSpPr>
          <p:nvPr>
            <p:ph type="sldNum" sz="quarter" idx="12"/>
          </p:nvPr>
        </p:nvSpPr>
        <p:spPr/>
        <p:txBody>
          <a:bodyPr/>
          <a:lstStyle/>
          <a:p>
            <a:pPr algn="ctr"/>
            <a:r>
              <a:rPr lang="en-US" dirty="0" smtClean="0"/>
              <a:t>Slide </a:t>
            </a:r>
            <a:fld id="{C1E6DAA7-14E0-4D9D-9954-79AC580F3E51}" type="slidenum">
              <a:rPr lang="en-US" smtClean="0"/>
              <a:pPr algn="ctr"/>
              <a:t>15</a:t>
            </a:fld>
            <a:r>
              <a:rPr lang="en-US" dirty="0" smtClean="0"/>
              <a:t> </a:t>
            </a:r>
          </a:p>
          <a:p>
            <a:endParaRPr lang="en-US" dirty="0"/>
          </a:p>
        </p:txBody>
      </p:sp>
      <p:sp>
        <p:nvSpPr>
          <p:cNvPr id="4" name="Title 3"/>
          <p:cNvSpPr>
            <a:spLocks noGrp="1"/>
          </p:cNvSpPr>
          <p:nvPr>
            <p:ph type="title"/>
          </p:nvPr>
        </p:nvSpPr>
        <p:spPr>
          <a:xfrm>
            <a:off x="457200" y="228600"/>
            <a:ext cx="5867400" cy="609600"/>
          </a:xfrm>
        </p:spPr>
        <p:txBody>
          <a:bodyPr>
            <a:normAutofit/>
          </a:bodyPr>
          <a:lstStyle/>
          <a:p>
            <a:pPr algn="ctr"/>
            <a:r>
              <a:rPr lang="en-US" sz="2400" dirty="0" smtClean="0">
                <a:solidFill>
                  <a:schemeClr val="bg1"/>
                </a:solidFill>
              </a:rPr>
              <a:t>Let’s Get Rid of the Fed -We’ve Done It Before </a:t>
            </a:r>
            <a:endParaRPr lang="en-US" sz="2400" dirty="0">
              <a:solidFill>
                <a:schemeClr val="bg1"/>
              </a:solidFill>
            </a:endParaRPr>
          </a:p>
        </p:txBody>
      </p:sp>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 </a:t>
            </a:r>
          </a:p>
        </p:txBody>
      </p:sp>
      <p:pic>
        <p:nvPicPr>
          <p:cNvPr id="10" name="Picture 9" descr="Federal Land 1850 vs. Now.jpg"/>
          <p:cNvPicPr>
            <a:picLocks noChangeAspect="1"/>
          </p:cNvPicPr>
          <p:nvPr/>
        </p:nvPicPr>
        <p:blipFill>
          <a:blip r:embed="rId2" cstate="print"/>
          <a:stretch>
            <a:fillRect/>
          </a:stretch>
        </p:blipFill>
        <p:spPr>
          <a:xfrm>
            <a:off x="4800600" y="1828800"/>
            <a:ext cx="4191000" cy="2514600"/>
          </a:xfrm>
          <a:prstGeom prst="rect">
            <a:avLst/>
          </a:prstGeom>
        </p:spPr>
      </p:pic>
      <p:sp>
        <p:nvSpPr>
          <p:cNvPr id="11" name="TextBox 10"/>
          <p:cNvSpPr txBox="1"/>
          <p:nvPr/>
        </p:nvSpPr>
        <p:spPr>
          <a:xfrm>
            <a:off x="457200" y="990600"/>
            <a:ext cx="4267200" cy="5196294"/>
          </a:xfrm>
          <a:prstGeom prst="rect">
            <a:avLst/>
          </a:prstGeom>
          <a:noFill/>
        </p:spPr>
        <p:txBody>
          <a:bodyPr wrap="square" rtlCol="0">
            <a:spAutoFit/>
          </a:bodyPr>
          <a:lstStyle/>
          <a:p>
            <a:pPr marL="274320" indent="-274320">
              <a:lnSpc>
                <a:spcPts val="1400"/>
              </a:lnSpc>
              <a:spcAft>
                <a:spcPts val="500"/>
              </a:spcAft>
            </a:pPr>
            <a:r>
              <a:rPr lang="en-US" sz="1400" dirty="0" smtClean="0">
                <a:solidFill>
                  <a:schemeClr val="bg1"/>
                </a:solidFill>
              </a:rPr>
              <a:t>What is stopping the transfer of federal held lands to the state? And the answer is global to local big </a:t>
            </a:r>
            <a:r>
              <a:rPr lang="en-US" sz="1400" smtClean="0">
                <a:solidFill>
                  <a:schemeClr val="bg1"/>
                </a:solidFill>
              </a:rPr>
              <a:t>money wanting green extreme control</a:t>
            </a:r>
            <a:r>
              <a:rPr lang="en-US" sz="1400" dirty="0" smtClean="0">
                <a:solidFill>
                  <a:schemeClr val="bg1"/>
                </a:solidFill>
              </a:rPr>
              <a:t>.</a:t>
            </a:r>
          </a:p>
          <a:p>
            <a:pPr marL="342900" indent="-342900">
              <a:lnSpc>
                <a:spcPts val="1400"/>
              </a:lnSpc>
              <a:spcAft>
                <a:spcPts val="500"/>
              </a:spcAft>
              <a:buFont typeface="+mj-lt"/>
              <a:buAutoNum type="arabicParenR"/>
            </a:pPr>
            <a:r>
              <a:rPr lang="en-US" sz="1400" dirty="0" smtClean="0">
                <a:solidFill>
                  <a:schemeClr val="bg1"/>
                </a:solidFill>
              </a:rPr>
              <a:t>Environmental extreme groups, especially east coast organizations consider all public lands their play grounds .</a:t>
            </a:r>
          </a:p>
          <a:p>
            <a:pPr marL="342900" indent="-342900">
              <a:lnSpc>
                <a:spcPts val="1400"/>
              </a:lnSpc>
              <a:spcAft>
                <a:spcPts val="500"/>
              </a:spcAft>
              <a:buFont typeface="+mj-lt"/>
              <a:buAutoNum type="arabicParenR"/>
            </a:pPr>
            <a:r>
              <a:rPr lang="en-US" sz="1400" dirty="0" smtClean="0">
                <a:solidFill>
                  <a:schemeClr val="bg1"/>
                </a:solidFill>
              </a:rPr>
              <a:t>Green foundations like The Brainerd Foundation fund radical environmental control over resources in the most beautiful states such as Montana.  </a:t>
            </a:r>
            <a:r>
              <a:rPr lang="en-US" sz="1400" dirty="0" smtClean="0">
                <a:solidFill>
                  <a:schemeClr val="bg1"/>
                </a:solidFill>
                <a:hlinkClick r:id="rId3"/>
              </a:rPr>
              <a:t>Link here to see some 300 organizations they are funding across the NW.</a:t>
            </a:r>
            <a:endParaRPr lang="en-US" sz="1400" dirty="0" smtClean="0">
              <a:solidFill>
                <a:schemeClr val="bg1"/>
              </a:solidFill>
            </a:endParaRPr>
          </a:p>
          <a:p>
            <a:pPr marL="342900" indent="-342900">
              <a:lnSpc>
                <a:spcPts val="1400"/>
              </a:lnSpc>
              <a:spcAft>
                <a:spcPts val="500"/>
              </a:spcAft>
              <a:buFont typeface="+mj-lt"/>
              <a:buAutoNum type="arabicParenR"/>
            </a:pPr>
            <a:r>
              <a:rPr lang="en-US" sz="1400" dirty="0" smtClean="0">
                <a:solidFill>
                  <a:schemeClr val="bg1"/>
                </a:solidFill>
              </a:rPr>
              <a:t>Foreign  radical foundations such as Wyss Foundations funded by a Swiss billionaire </a:t>
            </a:r>
            <a:r>
              <a:rPr lang="en-US" sz="1400" dirty="0" err="1" smtClean="0">
                <a:solidFill>
                  <a:schemeClr val="bg1"/>
                </a:solidFill>
              </a:rPr>
              <a:t>Hansjorg</a:t>
            </a:r>
            <a:r>
              <a:rPr lang="en-US" sz="1400" dirty="0" smtClean="0">
                <a:solidFill>
                  <a:schemeClr val="bg1"/>
                </a:solidFill>
              </a:rPr>
              <a:t> Wyss to better control and transfer large blocks of public land into “national monuments”.  Scroll down to “Funding” - h</a:t>
            </a:r>
            <a:r>
              <a:rPr lang="en-US" sz="1400" dirty="0" smtClean="0">
                <a:solidFill>
                  <a:schemeClr val="bg1"/>
                </a:solidFill>
                <a:hlinkClick r:id="rId4"/>
              </a:rPr>
              <a:t>ttps://www.greendecoys.com/decoys/montana-wildlife-federation/</a:t>
            </a:r>
            <a:r>
              <a:rPr lang="en-US" sz="1400" dirty="0" smtClean="0">
                <a:solidFill>
                  <a:schemeClr val="bg1"/>
                </a:solidFill>
              </a:rPr>
              <a:t> </a:t>
            </a:r>
          </a:p>
          <a:p>
            <a:pPr marL="342900" indent="-342900">
              <a:lnSpc>
                <a:spcPts val="1400"/>
              </a:lnSpc>
              <a:spcAft>
                <a:spcPts val="500"/>
              </a:spcAft>
              <a:buFont typeface="+mj-lt"/>
              <a:buAutoNum type="arabicParenR"/>
            </a:pPr>
            <a:r>
              <a:rPr lang="en-US" sz="1400" dirty="0" smtClean="0">
                <a:solidFill>
                  <a:schemeClr val="bg1"/>
                </a:solidFill>
              </a:rPr>
              <a:t>Montana Wildlife Federation is a group funded by many of these extreme liberal green  foundations, e.g. Tides Foundations, Cinnabar Foundations, Liz </a:t>
            </a:r>
            <a:r>
              <a:rPr lang="en-US" sz="1400" dirty="0" err="1" smtClean="0">
                <a:solidFill>
                  <a:schemeClr val="bg1"/>
                </a:solidFill>
              </a:rPr>
              <a:t>Claiborn</a:t>
            </a:r>
            <a:r>
              <a:rPr lang="en-US" sz="1400" dirty="0" smtClean="0">
                <a:solidFill>
                  <a:schemeClr val="bg1"/>
                </a:solidFill>
              </a:rPr>
              <a:t> Foundation, </a:t>
            </a:r>
            <a:r>
              <a:rPr lang="en-US" sz="1400" dirty="0" err="1" smtClean="0">
                <a:solidFill>
                  <a:schemeClr val="bg1"/>
                </a:solidFill>
              </a:rPr>
              <a:t>Tordik</a:t>
            </a:r>
            <a:r>
              <a:rPr lang="en-US" sz="1400" dirty="0" smtClean="0">
                <a:solidFill>
                  <a:schemeClr val="bg1"/>
                </a:solidFill>
              </a:rPr>
              <a:t> Wildlife foundation, </a:t>
            </a:r>
            <a:r>
              <a:rPr lang="en-US" sz="1400" dirty="0" err="1" smtClean="0">
                <a:solidFill>
                  <a:schemeClr val="bg1"/>
                </a:solidFill>
              </a:rPr>
              <a:t>Wilburforce</a:t>
            </a:r>
            <a:r>
              <a:rPr lang="en-US" sz="1400" dirty="0" smtClean="0">
                <a:solidFill>
                  <a:schemeClr val="bg1"/>
                </a:solidFill>
              </a:rPr>
              <a:t> Foundation, Henry P Kendall Foundation, Union of Concerned Scientists, Sierra Club of Canada, Earth Island Institute, </a:t>
            </a:r>
            <a:r>
              <a:rPr lang="en-US" sz="1400" dirty="0" err="1" smtClean="0">
                <a:solidFill>
                  <a:schemeClr val="bg1"/>
                </a:solidFill>
              </a:rPr>
              <a:t>Wildlands</a:t>
            </a:r>
            <a:r>
              <a:rPr lang="en-US" sz="1400" dirty="0" smtClean="0">
                <a:solidFill>
                  <a:schemeClr val="bg1"/>
                </a:solidFill>
              </a:rPr>
              <a:t> Project/Network.  See above link.</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152400"/>
            <a:ext cx="4114800" cy="838200"/>
          </a:xfrm>
        </p:spPr>
        <p:txBody>
          <a:bodyPr>
            <a:noAutofit/>
          </a:bodyPr>
          <a:lstStyle/>
          <a:p>
            <a:r>
              <a:rPr lang="en-US" sz="2400" dirty="0" smtClean="0">
                <a:solidFill>
                  <a:schemeClr val="bg1"/>
                </a:solidFill>
              </a:rPr>
              <a:t>Total Criminal Investigations by Federal Agencies</a:t>
            </a:r>
            <a:endParaRPr lang="en-US" sz="2000" dirty="0">
              <a:solidFill>
                <a:schemeClr val="bg1"/>
              </a:solidFill>
            </a:endParaRPr>
          </a:p>
        </p:txBody>
      </p:sp>
      <p:pic>
        <p:nvPicPr>
          <p:cNvPr id="7" name="Content Placeholder 6" descr="Cereal-Agency-Investigation.jpg"/>
          <p:cNvPicPr>
            <a:picLocks noGrp="1" noChangeAspect="1"/>
          </p:cNvPicPr>
          <p:nvPr>
            <p:ph sz="half" idx="4294967295"/>
          </p:nvPr>
        </p:nvPicPr>
        <p:blipFill>
          <a:blip r:embed="rId3" cstate="print"/>
          <a:stretch>
            <a:fillRect/>
          </a:stretch>
        </p:blipFill>
        <p:spPr>
          <a:xfrm>
            <a:off x="304800" y="1447800"/>
            <a:ext cx="6495019" cy="4801515"/>
          </a:xfrm>
        </p:spPr>
      </p:pic>
      <p:sp>
        <p:nvSpPr>
          <p:cNvPr id="8" name="TextBox 7"/>
          <p:cNvSpPr txBox="1"/>
          <p:nvPr/>
        </p:nvSpPr>
        <p:spPr>
          <a:xfrm>
            <a:off x="1524000" y="2514600"/>
            <a:ext cx="22860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200" dirty="0" smtClean="0"/>
              <a:t>Total Criminal Investigations Upon a Free Republic by Federal Serial Agencies – </a:t>
            </a:r>
            <a:r>
              <a:rPr lang="en-US" sz="1200" dirty="0" smtClean="0">
                <a:hlinkClick r:id="rId4"/>
              </a:rPr>
              <a:t>Click</a:t>
            </a:r>
            <a:r>
              <a:rPr lang="en-US" sz="1200" dirty="0" smtClean="0"/>
              <a:t> here for detail table.</a:t>
            </a:r>
            <a:endParaRPr lang="en-US" sz="1200" dirty="0"/>
          </a:p>
        </p:txBody>
      </p:sp>
      <p:sp>
        <p:nvSpPr>
          <p:cNvPr id="9" name="Horizontal Scroll 8"/>
          <p:cNvSpPr/>
          <p:nvPr/>
        </p:nvSpPr>
        <p:spPr>
          <a:xfrm>
            <a:off x="5181600" y="33528"/>
            <a:ext cx="3657600" cy="1033272"/>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1200" dirty="0" smtClean="0">
                <a:solidFill>
                  <a:schemeClr val="bg1"/>
                </a:solidFill>
                <a:latin typeface="Calibri" pitchFamily="34" charset="0"/>
              </a:rPr>
              <a:t>“When you eventually see through the veils to how things really are, you will keep saying again and again, “This is certainly not like we thought it was.”</a:t>
            </a:r>
          </a:p>
          <a:p>
            <a:r>
              <a:rPr lang="en-US" sz="1200" dirty="0" smtClean="0">
                <a:solidFill>
                  <a:schemeClr val="bg1"/>
                </a:solidFill>
                <a:latin typeface="Calibri" pitchFamily="34" charset="0"/>
              </a:rPr>
              <a:t>Rumi</a:t>
            </a:r>
            <a:endParaRPr lang="en-US" sz="1200" dirty="0">
              <a:solidFill>
                <a:schemeClr val="bg1"/>
              </a:solidFill>
              <a:latin typeface="Calibri" pitchFamily="34" charset="0"/>
            </a:endParaRPr>
          </a:p>
        </p:txBody>
      </p:sp>
      <p:sp>
        <p:nvSpPr>
          <p:cNvPr id="10" name="Footer Placeholder 9"/>
          <p:cNvSpPr>
            <a:spLocks noGrp="1"/>
          </p:cNvSpPr>
          <p:nvPr>
            <p:ph type="ftr" sz="quarter" idx="11"/>
          </p:nvPr>
        </p:nvSpPr>
        <p:spPr>
          <a:xfrm>
            <a:off x="1981200" y="6397752"/>
            <a:ext cx="3581400" cy="384048"/>
          </a:xfrm>
        </p:spPr>
        <p:txBody>
          <a:bodyPr/>
          <a:lstStyle/>
          <a:p>
            <a:r>
              <a:rPr lang="en-US" dirty="0" smtClean="0"/>
              <a:t>www.FreedomForAllSeasons.org</a:t>
            </a:r>
            <a:endParaRPr lang="en-US" dirty="0"/>
          </a:p>
        </p:txBody>
      </p:sp>
      <p:sp>
        <p:nvSpPr>
          <p:cNvPr id="11" name="TextBox 10"/>
          <p:cNvSpPr txBox="1"/>
          <p:nvPr/>
        </p:nvSpPr>
        <p:spPr>
          <a:xfrm>
            <a:off x="6858000" y="1447800"/>
            <a:ext cx="1981200" cy="41960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182880" indent="-182880">
              <a:lnSpc>
                <a:spcPts val="1400"/>
              </a:lnSpc>
              <a:spcAft>
                <a:spcPts val="600"/>
              </a:spcAft>
              <a:buFont typeface="Wingdings" pitchFamily="2" charset="2"/>
              <a:buChar char="Ø"/>
            </a:pPr>
            <a:r>
              <a:rPr lang="en-US" sz="1400" dirty="0" smtClean="0">
                <a:solidFill>
                  <a:schemeClr val="bg1"/>
                </a:solidFill>
              </a:rPr>
              <a:t>I use this graph often as it clearly shows the exploding tyranny of the police state in America.</a:t>
            </a:r>
          </a:p>
          <a:p>
            <a:pPr marL="182880" indent="-182880">
              <a:lnSpc>
                <a:spcPts val="1400"/>
              </a:lnSpc>
              <a:spcAft>
                <a:spcPts val="600"/>
              </a:spcAft>
              <a:buFont typeface="Wingdings" pitchFamily="2" charset="2"/>
              <a:buChar char="Ø"/>
            </a:pPr>
            <a:r>
              <a:rPr lang="en-US" sz="1400" dirty="0" smtClean="0">
                <a:solidFill>
                  <a:schemeClr val="bg1"/>
                </a:solidFill>
              </a:rPr>
              <a:t>We are living in a epic rise of  green extreme serial agencies enforcing insane policies founded in liberal institutions often connected global to local at the federal, state and municipal  levels .</a:t>
            </a:r>
          </a:p>
          <a:p>
            <a:pPr marL="182880" indent="-182880">
              <a:lnSpc>
                <a:spcPts val="1400"/>
              </a:lnSpc>
              <a:spcAft>
                <a:spcPts val="600"/>
              </a:spcAft>
              <a:buFont typeface="Wingdings" pitchFamily="2" charset="2"/>
              <a:buChar char="Ø"/>
            </a:pPr>
            <a:r>
              <a:rPr lang="en-US" sz="1400" dirty="0" smtClean="0">
                <a:solidFill>
                  <a:schemeClr val="bg1"/>
                </a:solidFill>
              </a:rPr>
              <a:t>Not 80% of these agencies or policies would be allowed if the state Citizen directly voted on each issue.</a:t>
            </a:r>
            <a:endParaRPr lang="en-US" sz="1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76200"/>
            <a:ext cx="4038600" cy="685800"/>
          </a:xfrm>
        </p:spPr>
        <p:txBody>
          <a:bodyPr>
            <a:noAutofit/>
          </a:bodyPr>
          <a:lstStyle/>
          <a:p>
            <a:r>
              <a:rPr lang="en-US" sz="1800" dirty="0" smtClean="0">
                <a:solidFill>
                  <a:schemeClr val="bg1"/>
                </a:solidFill>
              </a:rPr>
              <a:t>The  crime  and punishment  lie - Part  1  of  2  - More  prisoners  with  no increase  in crime</a:t>
            </a:r>
            <a:endParaRPr lang="en-US" sz="1800" dirty="0">
              <a:solidFill>
                <a:schemeClr val="bg1"/>
              </a:solidFill>
            </a:endParaRPr>
          </a:p>
        </p:txBody>
      </p:sp>
      <p:pic>
        <p:nvPicPr>
          <p:cNvPr id="9" name="Picture 8" descr="US-Prision-Pop-v.-Crime-Rat.png">
            <a:hlinkClick r:id="rId3"/>
          </p:cNvPr>
          <p:cNvPicPr>
            <a:picLocks noChangeAspect="1"/>
          </p:cNvPicPr>
          <p:nvPr/>
        </p:nvPicPr>
        <p:blipFill>
          <a:blip r:embed="rId4" cstate="print"/>
          <a:stretch>
            <a:fillRect/>
          </a:stretch>
        </p:blipFill>
        <p:spPr>
          <a:xfrm>
            <a:off x="4472354" y="76200"/>
            <a:ext cx="4290646" cy="4648200"/>
          </a:xfrm>
          <a:prstGeom prst="rect">
            <a:avLst/>
          </a:prstGeom>
        </p:spPr>
      </p:pic>
      <p:sp>
        <p:nvSpPr>
          <p:cNvPr id="10" name="TextBox 9"/>
          <p:cNvSpPr txBox="1"/>
          <p:nvPr/>
        </p:nvSpPr>
        <p:spPr>
          <a:xfrm>
            <a:off x="228600" y="868901"/>
            <a:ext cx="3657600" cy="553189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182880" indent="-182880">
              <a:lnSpc>
                <a:spcPts val="1200"/>
              </a:lnSpc>
              <a:spcBef>
                <a:spcPts val="400"/>
              </a:spcBef>
              <a:buFont typeface="+mj-lt"/>
              <a:buAutoNum type="arabicParenR"/>
            </a:pPr>
            <a:r>
              <a:rPr lang="en-US" sz="1200" u="sng" dirty="0" smtClean="0">
                <a:solidFill>
                  <a:prstClr val="black"/>
                </a:solidFill>
                <a:latin typeface="Calibri" pitchFamily="34" charset="0"/>
              </a:rPr>
              <a:t>The message on this slide is  the social benefits of incarcerating the top 75% of “crimes” does not outweigh the social cost, click on Quarterly Journal of Economics page, directly right. </a:t>
            </a:r>
          </a:p>
          <a:p>
            <a:pPr marL="182880" indent="-182880">
              <a:lnSpc>
                <a:spcPts val="1200"/>
              </a:lnSpc>
              <a:spcBef>
                <a:spcPts val="400"/>
              </a:spcBef>
              <a:buFont typeface="+mj-lt"/>
              <a:buAutoNum type="arabicParenR"/>
            </a:pPr>
            <a:r>
              <a:rPr lang="en-US" sz="1200" dirty="0" smtClean="0">
                <a:solidFill>
                  <a:prstClr val="black"/>
                </a:solidFill>
                <a:latin typeface="Calibri" pitchFamily="34" charset="0"/>
              </a:rPr>
              <a:t>This is more validation of the message in this presentation, i.e. that at least 75% of the legislation, judication and administration is retrogressive and massively expensive.  </a:t>
            </a:r>
          </a:p>
          <a:p>
            <a:pPr marL="182880" indent="-182880">
              <a:lnSpc>
                <a:spcPts val="1200"/>
              </a:lnSpc>
              <a:spcBef>
                <a:spcPts val="400"/>
              </a:spcBef>
              <a:buFont typeface="+mj-lt"/>
              <a:buAutoNum type="arabicParenR"/>
            </a:pPr>
            <a:r>
              <a:rPr lang="en-US" sz="1200" b="1" dirty="0" smtClean="0">
                <a:solidFill>
                  <a:schemeClr val="bg1"/>
                </a:solidFill>
                <a:latin typeface="Calibri" pitchFamily="34" charset="0"/>
                <a:hlinkClick r:id="rId5"/>
              </a:rPr>
              <a:t>Criminal Penalties for Public Corruption/Violations of State Ethics Laws</a:t>
            </a:r>
            <a:r>
              <a:rPr lang="en-US" sz="1200" b="1" dirty="0" smtClean="0">
                <a:solidFill>
                  <a:schemeClr val="bg1"/>
                </a:solidFill>
                <a:latin typeface="Calibri" pitchFamily="34" charset="0"/>
              </a:rPr>
              <a:t> </a:t>
            </a:r>
          </a:p>
          <a:p>
            <a:pPr marL="182880" indent="-182880">
              <a:lnSpc>
                <a:spcPts val="1200"/>
              </a:lnSpc>
              <a:spcBef>
                <a:spcPts val="400"/>
              </a:spcBef>
              <a:buFont typeface="+mj-lt"/>
              <a:buAutoNum type="arabicParenR"/>
            </a:pPr>
            <a:r>
              <a:rPr lang="en-US" sz="1200" dirty="0" smtClean="0">
                <a:solidFill>
                  <a:prstClr val="black"/>
                </a:solidFill>
                <a:latin typeface="Calibri" pitchFamily="34" charset="0"/>
              </a:rPr>
              <a:t>This brings up the question again, why haven’t the politicians been prosecuted for the real crimes in America of exploiting fallacious fear based knee jerk laws, i.e.  “we are the hammer and you are the nail”. </a:t>
            </a:r>
          </a:p>
          <a:p>
            <a:pPr marL="182880" indent="-182880">
              <a:lnSpc>
                <a:spcPts val="1200"/>
              </a:lnSpc>
              <a:spcBef>
                <a:spcPts val="400"/>
              </a:spcBef>
              <a:buFont typeface="+mj-lt"/>
              <a:buAutoNum type="arabicParenR"/>
            </a:pPr>
            <a:r>
              <a:rPr lang="en-US" sz="1200" dirty="0" smtClean="0">
                <a:solidFill>
                  <a:prstClr val="black"/>
                </a:solidFill>
                <a:latin typeface="Calibri" pitchFamily="34" charset="0"/>
              </a:rPr>
              <a:t>The answer is they have woven themselves a security blanket threaded with their lies.  They want quick political fixes that look and feel good which more often make the problem worse.   </a:t>
            </a:r>
          </a:p>
          <a:p>
            <a:pPr marL="182880" indent="-182880">
              <a:lnSpc>
                <a:spcPts val="1200"/>
              </a:lnSpc>
              <a:spcBef>
                <a:spcPts val="400"/>
              </a:spcBef>
              <a:buFont typeface="+mj-lt"/>
              <a:buAutoNum type="arabicParenR"/>
            </a:pPr>
            <a:r>
              <a:rPr lang="en-US" sz="1200" dirty="0" smtClean="0">
                <a:solidFill>
                  <a:prstClr val="black"/>
                </a:solidFill>
              </a:rPr>
              <a:t>These lies are often not seen until it is too late, decades, generations, even centuries later.</a:t>
            </a:r>
          </a:p>
          <a:p>
            <a:pPr marL="182880" indent="-182880">
              <a:lnSpc>
                <a:spcPts val="1200"/>
              </a:lnSpc>
              <a:spcBef>
                <a:spcPts val="400"/>
              </a:spcBef>
              <a:buFont typeface="+mj-lt"/>
              <a:buAutoNum type="arabicParenR"/>
            </a:pPr>
            <a:r>
              <a:rPr lang="en-US" sz="1200" dirty="0" smtClean="0">
                <a:solidFill>
                  <a:prstClr val="black"/>
                </a:solidFill>
                <a:latin typeface="Calibri" pitchFamily="34" charset="0"/>
              </a:rPr>
              <a:t>Codes, regulations, usury &amp; taxes on sovereign state Citizens do not work. Punishment of a non consenting adult, especially for a non violent “crime” is regressive &amp; costs more than the return to society.</a:t>
            </a:r>
          </a:p>
          <a:p>
            <a:pPr marL="182880" indent="-182880">
              <a:lnSpc>
                <a:spcPts val="1200"/>
              </a:lnSpc>
              <a:spcBef>
                <a:spcPts val="400"/>
              </a:spcBef>
              <a:buFont typeface="+mj-lt"/>
              <a:buAutoNum type="arabicParenR"/>
            </a:pPr>
            <a:r>
              <a:rPr lang="en-US" sz="1200" dirty="0" smtClean="0">
                <a:solidFill>
                  <a:prstClr val="black"/>
                </a:solidFill>
                <a:latin typeface="Calibri" pitchFamily="34" charset="0"/>
              </a:rPr>
              <a:t>"The U.S. incarcerates nearly 2.4 million people,</a:t>
            </a:r>
            <a:r>
              <a:rPr lang="en-US" sz="1200" baseline="30000" dirty="0" smtClean="0">
                <a:solidFill>
                  <a:prstClr val="black"/>
                </a:solidFill>
                <a:latin typeface="Calibri" pitchFamily="34" charset="0"/>
              </a:rPr>
              <a:t>13</a:t>
            </a:r>
            <a:r>
              <a:rPr lang="en-US" sz="1200" dirty="0" smtClean="0">
                <a:solidFill>
                  <a:prstClr val="black"/>
                </a:solidFill>
                <a:latin typeface="Calibri" pitchFamily="34" charset="0"/>
              </a:rPr>
              <a:t> including people held pretrial and those sentenced for an offense; if they were all in one state, it would be the 36th most populated, between New Mexico and Nevada. No other country in the world incarcerates as many people as the United States. China, a country of 1.3 billion people—is second, incarcerating 1.6 million people.</a:t>
            </a:r>
            <a:r>
              <a:rPr lang="en-US" sz="1200" baseline="30000" dirty="0" smtClean="0">
                <a:solidFill>
                  <a:prstClr val="black"/>
                </a:solidFill>
                <a:latin typeface="Calibri" pitchFamily="34" charset="0"/>
              </a:rPr>
              <a:t>16 </a:t>
            </a:r>
            <a:r>
              <a:rPr lang="en-US" sz="1200" dirty="0" smtClean="0">
                <a:solidFill>
                  <a:prstClr val="black"/>
                </a:solidFill>
                <a:hlinkClick r:id="rId6"/>
              </a:rPr>
              <a:t>http://drugwarfacts.org/cms/?q=node/62</a:t>
            </a:r>
            <a:endParaRPr lang="en-US" sz="1200" dirty="0">
              <a:solidFill>
                <a:prstClr val="black"/>
              </a:solidFill>
            </a:endParaRPr>
          </a:p>
        </p:txBody>
      </p:sp>
      <p:pic>
        <p:nvPicPr>
          <p:cNvPr id="1028" name="Picture 4"/>
          <p:cNvPicPr>
            <a:picLocks noChangeAspect="1" noChangeArrowheads="1"/>
          </p:cNvPicPr>
          <p:nvPr/>
        </p:nvPicPr>
        <p:blipFill>
          <a:blip r:embed="rId7" cstate="print"/>
          <a:srcRect/>
          <a:stretch>
            <a:fillRect/>
          </a:stretch>
        </p:blipFill>
        <p:spPr bwMode="auto">
          <a:xfrm>
            <a:off x="3930042" y="4800600"/>
            <a:ext cx="4909158" cy="609600"/>
          </a:xfrm>
          <a:prstGeom prst="rect">
            <a:avLst/>
          </a:prstGeom>
          <a:noFill/>
          <a:ln w="9525">
            <a:noFill/>
            <a:miter lim="800000"/>
            <a:headEnd/>
            <a:tailEnd/>
          </a:ln>
        </p:spPr>
      </p:pic>
      <p:pic>
        <p:nvPicPr>
          <p:cNvPr id="1030" name="Picture 6"/>
          <p:cNvPicPr>
            <a:picLocks noChangeAspect="1" noChangeArrowheads="1"/>
          </p:cNvPicPr>
          <p:nvPr/>
        </p:nvPicPr>
        <p:blipFill>
          <a:blip r:embed="rId8" cstate="print"/>
          <a:srcRect/>
          <a:stretch>
            <a:fillRect/>
          </a:stretch>
        </p:blipFill>
        <p:spPr bwMode="auto">
          <a:xfrm>
            <a:off x="4114800" y="5486400"/>
            <a:ext cx="4724400" cy="685800"/>
          </a:xfrm>
          <a:prstGeom prst="rect">
            <a:avLst/>
          </a:prstGeom>
          <a:noFill/>
          <a:ln w="9525">
            <a:noFill/>
            <a:miter lim="800000"/>
            <a:headEnd/>
            <a:tailEnd/>
          </a:ln>
        </p:spPr>
      </p:pic>
      <p:sp>
        <p:nvSpPr>
          <p:cNvPr id="16" name="Right Arrow 15"/>
          <p:cNvSpPr/>
          <p:nvPr/>
        </p:nvSpPr>
        <p:spPr>
          <a:xfrm rot="19726946">
            <a:off x="5211837" y="1130650"/>
            <a:ext cx="2389362" cy="376611"/>
          </a:xfrm>
          <a:prstGeom prst="rightArrow">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black"/>
                </a:solidFill>
              </a:rPr>
              <a:t>Prisoners</a:t>
            </a:r>
            <a:endParaRPr lang="en-US" sz="1200" dirty="0">
              <a:solidFill>
                <a:prstClr val="black"/>
              </a:solidFill>
            </a:endParaRPr>
          </a:p>
        </p:txBody>
      </p:sp>
      <p:sp>
        <p:nvSpPr>
          <p:cNvPr id="17" name="Right Arrow 16"/>
          <p:cNvSpPr/>
          <p:nvPr/>
        </p:nvSpPr>
        <p:spPr>
          <a:xfrm>
            <a:off x="5410200" y="2514600"/>
            <a:ext cx="2209800" cy="381000"/>
          </a:xfrm>
          <a:prstGeom prst="rightArrow">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black"/>
                </a:solidFill>
              </a:rPr>
              <a:t>Crime</a:t>
            </a:r>
            <a:endParaRPr lang="en-US" sz="1200" dirty="0">
              <a:solidFill>
                <a:prstClr val="black"/>
              </a:solidFill>
            </a:endParaRPr>
          </a:p>
        </p:txBody>
      </p:sp>
      <p:sp>
        <p:nvSpPr>
          <p:cNvPr id="11" name="Footer Placeholder 10"/>
          <p:cNvSpPr>
            <a:spLocks noGrp="1"/>
          </p:cNvSpPr>
          <p:nvPr>
            <p:ph type="ftr" sz="quarter" idx="11"/>
          </p:nvPr>
        </p:nvSpPr>
        <p:spPr>
          <a:xfrm>
            <a:off x="3962400" y="6248400"/>
            <a:ext cx="2514600" cy="384048"/>
          </a:xfrm>
        </p:spPr>
        <p:txBody>
          <a:bodyPr/>
          <a:lstStyle/>
          <a:p>
            <a:r>
              <a:rPr lang="en-US" dirty="0" smtClean="0"/>
              <a:t>www.FreedomForAllSeasons.org</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76200"/>
            <a:ext cx="8229600" cy="457200"/>
          </a:xfrm>
        </p:spPr>
        <p:txBody>
          <a:bodyPr>
            <a:normAutofit/>
          </a:bodyPr>
          <a:lstStyle/>
          <a:p>
            <a:r>
              <a:rPr lang="en-US" sz="2400" dirty="0" smtClean="0">
                <a:solidFill>
                  <a:schemeClr val="bg1"/>
                </a:solidFill>
              </a:rPr>
              <a:t>The crime and punishment lie  - Part 2 of 2  (</a:t>
            </a:r>
            <a:r>
              <a:rPr lang="en-US" sz="2000" dirty="0" smtClean="0">
                <a:solidFill>
                  <a:schemeClr val="bg1"/>
                </a:solidFill>
              </a:rPr>
              <a:t>one small example )</a:t>
            </a:r>
            <a:endParaRPr lang="en-US" sz="1800" dirty="0"/>
          </a:p>
        </p:txBody>
      </p:sp>
      <p:sp>
        <p:nvSpPr>
          <p:cNvPr id="53250" name="Rectangle 2"/>
          <p:cNvSpPr>
            <a:spLocks noChangeArrowheads="1"/>
          </p:cNvSpPr>
          <p:nvPr/>
        </p:nvSpPr>
        <p:spPr bwMode="auto">
          <a:xfrm>
            <a:off x="228600" y="2133600"/>
            <a:ext cx="7620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9" name="Rectangle 8"/>
          <p:cNvSpPr/>
          <p:nvPr/>
        </p:nvSpPr>
        <p:spPr>
          <a:xfrm>
            <a:off x="228600" y="685800"/>
            <a:ext cx="8763000" cy="618630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1">
            <a:schemeClr val="accent4"/>
          </a:lnRef>
          <a:fillRef idx="2">
            <a:schemeClr val="accent4"/>
          </a:fillRef>
          <a:effectRef idx="1">
            <a:schemeClr val="accent4"/>
          </a:effectRef>
          <a:fontRef idx="minor">
            <a:schemeClr val="dk1"/>
          </a:fontRef>
        </p:style>
        <p:txBody>
          <a:bodyPr wrap="square" numCol="2" spcCol="274320">
            <a:spAutoFit/>
          </a:bodyPr>
          <a:lstStyle/>
          <a:p>
            <a:pPr lvl="0" fontAlgn="base">
              <a:spcBef>
                <a:spcPct val="0"/>
              </a:spcBef>
              <a:spcAft>
                <a:spcPct val="0"/>
              </a:spcAft>
              <a:tabLst>
                <a:tab pos="457200" algn="l"/>
              </a:tabLst>
            </a:pPr>
            <a:r>
              <a:rPr lang="en-US" sz="1200" b="1" dirty="0" smtClean="0">
                <a:solidFill>
                  <a:srgbClr val="0000FF"/>
                </a:solidFill>
                <a:latin typeface="Calibri" pitchFamily="34" charset="0"/>
                <a:ea typeface="Times New Roman" pitchFamily="18" charset="0"/>
                <a:cs typeface="Times New Roman" pitchFamily="18" charset="0"/>
              </a:rPr>
              <a:t>This slide is added to show how grand jury power has been  greatly eroded by government prosecutors and state ATGs. All power should rightfully rest with the state Citizens through jury nullification of the laws, grand juries and direct vote on ALL municipal, state and federal legislation.  This never happens and government agency power is out of control.  FreedomForAllSeasons</a:t>
            </a:r>
          </a:p>
          <a:p>
            <a:pPr lvl="0" fontAlgn="base">
              <a:spcBef>
                <a:spcPct val="0"/>
              </a:spcBef>
              <a:spcAft>
                <a:spcPct val="0"/>
              </a:spcAft>
              <a:tabLst>
                <a:tab pos="457200" algn="l"/>
              </a:tabLst>
            </a:pPr>
            <a:endParaRPr lang="en-US" sz="1200" b="1" dirty="0" smtClean="0">
              <a:solidFill>
                <a:srgbClr val="0000FF"/>
              </a:solidFill>
              <a:latin typeface="Calibri" pitchFamily="34" charset="0"/>
              <a:ea typeface="Times New Roman" pitchFamily="18" charset="0"/>
              <a:cs typeface="Times New Roman" pitchFamily="18" charset="0"/>
            </a:endParaRPr>
          </a:p>
          <a:p>
            <a:pPr lvl="0" fontAlgn="base">
              <a:spcBef>
                <a:spcPct val="0"/>
              </a:spcBef>
              <a:spcAft>
                <a:spcPct val="0"/>
              </a:spcAft>
              <a:tabLst>
                <a:tab pos="457200" algn="l"/>
              </a:tabLst>
            </a:pPr>
            <a:r>
              <a:rPr lang="en-US" sz="1200" b="1" dirty="0" smtClean="0">
                <a:solidFill>
                  <a:srgbClr val="0000FF"/>
                </a:solidFill>
                <a:latin typeface="Calibri" pitchFamily="34" charset="0"/>
                <a:ea typeface="Times New Roman" pitchFamily="18" charset="0"/>
                <a:cs typeface="Times New Roman" pitchFamily="18" charset="0"/>
              </a:rPr>
              <a:t> </a:t>
            </a:r>
          </a:p>
          <a:p>
            <a:pPr lvl="0" fontAlgn="base">
              <a:spcBef>
                <a:spcPct val="0"/>
              </a:spcBef>
              <a:spcAft>
                <a:spcPct val="0"/>
              </a:spcAft>
              <a:tabLst>
                <a:tab pos="457200" algn="l"/>
              </a:tabLst>
            </a:pPr>
            <a:r>
              <a:rPr lang="en-US" sz="1200" b="1" dirty="0" smtClean="0">
                <a:solidFill>
                  <a:srgbClr val="0000FF"/>
                </a:solidFill>
                <a:latin typeface="Calibri" pitchFamily="34" charset="0"/>
                <a:ea typeface="Times New Roman" pitchFamily="18" charset="0"/>
                <a:cs typeface="Times New Roman" pitchFamily="18" charset="0"/>
              </a:rPr>
              <a:t> THE GRAND JURY DUE-PROCESS RIP-OFF ~</a:t>
            </a:r>
            <a:br>
              <a:rPr lang="en-US" sz="1200" b="1" dirty="0" smtClean="0">
                <a:solidFill>
                  <a:srgbClr val="0000FF"/>
                </a:solidFill>
                <a:latin typeface="Calibri" pitchFamily="34" charset="0"/>
                <a:ea typeface="Times New Roman" pitchFamily="18" charset="0"/>
                <a:cs typeface="Times New Roman" pitchFamily="18" charset="0"/>
              </a:rPr>
            </a:br>
            <a:r>
              <a:rPr lang="en-US" sz="1200" b="1" dirty="0" smtClean="0">
                <a:solidFill>
                  <a:srgbClr val="800000"/>
                </a:solidFill>
                <a:latin typeface="Calibri" pitchFamily="34" charset="0"/>
                <a:ea typeface="Times New Roman" pitchFamily="18" charset="0"/>
                <a:cs typeface="Times New Roman" pitchFamily="18" charset="0"/>
              </a:rPr>
              <a:t>SPEAKER: Tony Davis</a:t>
            </a:r>
            <a:endParaRPr lang="en-US" sz="1200" dirty="0" smtClean="0">
              <a:latin typeface="Calibri" pitchFamily="34" charset="0"/>
            </a:endParaRPr>
          </a:p>
          <a:p>
            <a:pPr lvl="0" eaLnBrk="0" fontAlgn="base" hangingPunct="0">
              <a:spcBef>
                <a:spcPct val="0"/>
              </a:spcBef>
              <a:spcAft>
                <a:spcPct val="0"/>
              </a:spcAft>
              <a:tabLst>
                <a:tab pos="457200" algn="l"/>
              </a:tabLst>
            </a:pPr>
            <a:r>
              <a:rPr lang="en-US" sz="1200" dirty="0" smtClean="0">
                <a:solidFill>
                  <a:srgbClr val="222222"/>
                </a:solidFill>
                <a:latin typeface="Calibri" pitchFamily="34" charset="0"/>
                <a:ea typeface="Times New Roman" pitchFamily="18" charset="0"/>
                <a:cs typeface="Times New Roman" pitchFamily="18" charset="0"/>
              </a:rPr>
              <a:t>We were told a few years ago through a former federal prosecutor that if you wanted to win your case you need to follow the grand jury. </a:t>
            </a:r>
          </a:p>
          <a:p>
            <a:pPr lvl="0" eaLnBrk="0" fontAlgn="base" hangingPunct="0">
              <a:spcBef>
                <a:spcPct val="0"/>
              </a:spcBef>
              <a:spcAft>
                <a:spcPct val="0"/>
              </a:spcAft>
              <a:tabLst>
                <a:tab pos="457200" algn="l"/>
              </a:tabLst>
            </a:pPr>
            <a:endParaRPr lang="en-US" sz="1200" dirty="0" smtClean="0">
              <a:latin typeface="Calibri" pitchFamily="34" charset="0"/>
            </a:endParaRPr>
          </a:p>
          <a:p>
            <a:pPr lvl="0" eaLnBrk="0" fontAlgn="base" hangingPunct="0">
              <a:spcBef>
                <a:spcPct val="0"/>
              </a:spcBef>
              <a:spcAft>
                <a:spcPct val="0"/>
              </a:spcAft>
              <a:tabLst>
                <a:tab pos="457200" algn="l"/>
              </a:tabLst>
            </a:pPr>
            <a:r>
              <a:rPr lang="en-US" sz="1200" dirty="0" smtClean="0">
                <a:solidFill>
                  <a:srgbClr val="222222"/>
                </a:solidFill>
                <a:latin typeface="Calibri" pitchFamily="34" charset="0"/>
                <a:ea typeface="Times New Roman" pitchFamily="18" charset="0"/>
                <a:cs typeface="Times New Roman" pitchFamily="18" charset="0"/>
              </a:rPr>
              <a:t>He also advised that in many cases the grand jury does not actually meet.  He said the prosecutor has the foreman of the grand jury’s signature stamp right there in his office and fills out the grand jury form himself.  The prosecutor then simply just stamps the signature; similar to robo-signing on a mortgage. </a:t>
            </a:r>
            <a:endParaRPr lang="en-US" sz="1200" dirty="0" smtClean="0">
              <a:latin typeface="Calibri" pitchFamily="34" charset="0"/>
            </a:endParaRPr>
          </a:p>
          <a:p>
            <a:pPr lvl="0" eaLnBrk="0" fontAlgn="base" hangingPunct="0">
              <a:spcBef>
                <a:spcPct val="0"/>
              </a:spcBef>
              <a:spcAft>
                <a:spcPct val="0"/>
              </a:spcAft>
              <a:tabLst>
                <a:tab pos="457200" algn="l"/>
              </a:tabLst>
            </a:pPr>
            <a:r>
              <a:rPr lang="en-US" sz="1200" dirty="0" smtClean="0">
                <a:solidFill>
                  <a:srgbClr val="222222"/>
                </a:solidFill>
                <a:latin typeface="Calibri" pitchFamily="34" charset="0"/>
                <a:ea typeface="Times New Roman" pitchFamily="18" charset="0"/>
                <a:cs typeface="Times New Roman" pitchFamily="18" charset="0"/>
              </a:rPr>
              <a:t>We tested the concept in a case in Wisconsin in which the person had pled guilty and spent 8 years in prison. </a:t>
            </a:r>
            <a:endParaRPr lang="en-US" sz="1200" dirty="0" smtClean="0">
              <a:latin typeface="Calibri" pitchFamily="34" charset="0"/>
            </a:endParaRPr>
          </a:p>
          <a:p>
            <a:pPr lvl="0" eaLnBrk="0" fontAlgn="base" hangingPunct="0">
              <a:spcBef>
                <a:spcPct val="0"/>
              </a:spcBef>
              <a:spcAft>
                <a:spcPct val="0"/>
              </a:spcAft>
              <a:tabLst>
                <a:tab pos="457200" algn="l"/>
              </a:tabLst>
            </a:pPr>
            <a:endParaRPr lang="en-US" sz="1200" dirty="0" smtClean="0">
              <a:solidFill>
                <a:srgbClr val="222222"/>
              </a:solidFill>
              <a:latin typeface="Calibri" pitchFamily="34" charset="0"/>
              <a:ea typeface="Times New Roman" pitchFamily="18" charset="0"/>
              <a:cs typeface="Times New Roman" pitchFamily="18" charset="0"/>
            </a:endParaRPr>
          </a:p>
          <a:p>
            <a:pPr lvl="0" eaLnBrk="0" fontAlgn="base" hangingPunct="0">
              <a:spcBef>
                <a:spcPct val="0"/>
              </a:spcBef>
              <a:spcAft>
                <a:spcPct val="0"/>
              </a:spcAft>
              <a:tabLst>
                <a:tab pos="457200" algn="l"/>
              </a:tabLst>
            </a:pPr>
            <a:r>
              <a:rPr lang="en-US" sz="1200" dirty="0" smtClean="0">
                <a:solidFill>
                  <a:srgbClr val="222222"/>
                </a:solidFill>
                <a:latin typeface="Calibri" pitchFamily="34" charset="0"/>
                <a:ea typeface="Times New Roman" pitchFamily="18" charset="0"/>
                <a:cs typeface="Times New Roman" pitchFamily="18" charset="0"/>
              </a:rPr>
              <a:t>They offered him an expungement…….. </a:t>
            </a:r>
            <a:endParaRPr lang="en-US" sz="1200" dirty="0" smtClean="0">
              <a:latin typeface="Calibri" pitchFamily="34" charset="0"/>
            </a:endParaRPr>
          </a:p>
          <a:p>
            <a:pPr lvl="0" eaLnBrk="0" fontAlgn="base" hangingPunct="0">
              <a:spcBef>
                <a:spcPct val="0"/>
              </a:spcBef>
              <a:spcAft>
                <a:spcPct val="0"/>
              </a:spcAft>
              <a:tabLst>
                <a:tab pos="457200" algn="l"/>
              </a:tabLst>
            </a:pPr>
            <a:endParaRPr lang="en-US" sz="1200" dirty="0" smtClean="0">
              <a:solidFill>
                <a:srgbClr val="222222"/>
              </a:solidFill>
              <a:latin typeface="Calibri" pitchFamily="34" charset="0"/>
              <a:ea typeface="Times New Roman" pitchFamily="18" charset="0"/>
              <a:cs typeface="Times New Roman" pitchFamily="18" charset="0"/>
            </a:endParaRPr>
          </a:p>
          <a:p>
            <a:pPr lvl="0" eaLnBrk="0" fontAlgn="base" hangingPunct="0">
              <a:spcBef>
                <a:spcPct val="0"/>
              </a:spcBef>
              <a:spcAft>
                <a:spcPct val="0"/>
              </a:spcAft>
              <a:tabLst>
                <a:tab pos="457200" algn="l"/>
              </a:tabLst>
            </a:pPr>
            <a:r>
              <a:rPr lang="en-US" sz="1200" dirty="0" smtClean="0">
                <a:solidFill>
                  <a:srgbClr val="222222"/>
                </a:solidFill>
                <a:latin typeface="Calibri" pitchFamily="34" charset="0"/>
                <a:ea typeface="Times New Roman" pitchFamily="18" charset="0"/>
                <a:cs typeface="Times New Roman" pitchFamily="18" charset="0"/>
              </a:rPr>
              <a:t>In the last 2 weeks we tested the concept in a federal case in Louisiana. The clerk said the prosecutor held all the grand jury records.  The prosecutor said these records had been destroyed.  Furthermore, the prosecutor said only one person testified at trial, an IRS agent, but 30 people testified at trial.  </a:t>
            </a:r>
            <a:r>
              <a:rPr lang="en-US" sz="1200" u="sng" dirty="0" smtClean="0">
                <a:solidFill>
                  <a:srgbClr val="222222"/>
                </a:solidFill>
                <a:latin typeface="Calibri" pitchFamily="34" charset="0"/>
                <a:ea typeface="Times New Roman" pitchFamily="18" charset="0"/>
                <a:cs typeface="Times New Roman" pitchFamily="18" charset="0"/>
              </a:rPr>
              <a:t>We then checked and found the IRS agent had used a fake name at trial. </a:t>
            </a:r>
            <a:endParaRPr lang="en-US" sz="1200" u="sng" dirty="0" smtClean="0">
              <a:latin typeface="Calibri" pitchFamily="34" charset="0"/>
            </a:endParaRPr>
          </a:p>
          <a:p>
            <a:pPr lvl="0" eaLnBrk="0" fontAlgn="base" hangingPunct="0">
              <a:spcBef>
                <a:spcPct val="0"/>
              </a:spcBef>
              <a:spcAft>
                <a:spcPct val="0"/>
              </a:spcAft>
              <a:tabLst>
                <a:tab pos="457200" algn="l"/>
              </a:tabLst>
            </a:pPr>
            <a:endParaRPr lang="en-US" sz="1200" dirty="0" smtClean="0">
              <a:solidFill>
                <a:srgbClr val="222222"/>
              </a:solidFill>
              <a:latin typeface="Calibri" pitchFamily="34" charset="0"/>
              <a:ea typeface="Times New Roman" pitchFamily="18" charset="0"/>
              <a:cs typeface="Times New Roman" pitchFamily="18" charset="0"/>
            </a:endParaRPr>
          </a:p>
          <a:p>
            <a:pPr lvl="0" eaLnBrk="0" fontAlgn="base" hangingPunct="0">
              <a:spcBef>
                <a:spcPct val="0"/>
              </a:spcBef>
              <a:spcAft>
                <a:spcPct val="0"/>
              </a:spcAft>
              <a:tabLst>
                <a:tab pos="457200" algn="l"/>
              </a:tabLst>
            </a:pPr>
            <a:r>
              <a:rPr lang="en-US" sz="1200" dirty="0" smtClean="0">
                <a:solidFill>
                  <a:srgbClr val="222222"/>
                </a:solidFill>
                <a:latin typeface="Calibri" pitchFamily="34" charset="0"/>
                <a:ea typeface="Times New Roman" pitchFamily="18" charset="0"/>
                <a:cs typeface="Times New Roman" pitchFamily="18" charset="0"/>
              </a:rPr>
              <a:t>We thought Title 18 was hot (it still is) and CIPA and Rovario and Brady were hot.  (They still are).</a:t>
            </a:r>
            <a:endParaRPr lang="en-US" sz="1200" dirty="0" smtClean="0">
              <a:latin typeface="Calibri" pitchFamily="34" charset="0"/>
            </a:endParaRPr>
          </a:p>
          <a:p>
            <a:pPr lvl="0" eaLnBrk="0" fontAlgn="base" hangingPunct="0">
              <a:spcBef>
                <a:spcPct val="0"/>
              </a:spcBef>
              <a:spcAft>
                <a:spcPct val="0"/>
              </a:spcAft>
              <a:tabLst>
                <a:tab pos="457200" algn="l"/>
              </a:tabLst>
            </a:pPr>
            <a:r>
              <a:rPr lang="en-US" sz="1200" dirty="0" smtClean="0">
                <a:solidFill>
                  <a:srgbClr val="222222"/>
                </a:solidFill>
                <a:latin typeface="Calibri" pitchFamily="34" charset="0"/>
                <a:ea typeface="Times New Roman" pitchFamily="18" charset="0"/>
                <a:cs typeface="Times New Roman" pitchFamily="18" charset="0"/>
              </a:rPr>
              <a:t> </a:t>
            </a:r>
            <a:r>
              <a:rPr lang="en-US" sz="1200" i="1" dirty="0" smtClean="0">
                <a:solidFill>
                  <a:srgbClr val="800000"/>
                </a:solidFill>
                <a:latin typeface="Calibri" pitchFamily="34" charset="0"/>
                <a:ea typeface="Times New Roman" pitchFamily="18" charset="0"/>
                <a:cs typeface="Times New Roman" pitchFamily="18" charset="0"/>
              </a:rPr>
              <a:t>We have never seen anything as hot as this. </a:t>
            </a:r>
            <a:endParaRPr lang="en-US" sz="1200" dirty="0" smtClean="0">
              <a:latin typeface="Calibri" pitchFamily="34" charset="0"/>
            </a:endParaRPr>
          </a:p>
          <a:p>
            <a:pPr lvl="0" eaLnBrk="0" fontAlgn="base" hangingPunct="0">
              <a:spcBef>
                <a:spcPct val="0"/>
              </a:spcBef>
              <a:spcAft>
                <a:spcPct val="0"/>
              </a:spcAft>
              <a:tabLst>
                <a:tab pos="457200" algn="l"/>
              </a:tabLst>
            </a:pPr>
            <a:r>
              <a:rPr lang="en-US" sz="1200" dirty="0" smtClean="0">
                <a:solidFill>
                  <a:srgbClr val="222222"/>
                </a:solidFill>
                <a:latin typeface="Calibri" pitchFamily="34" charset="0"/>
                <a:ea typeface="Times New Roman" pitchFamily="18" charset="0"/>
                <a:cs typeface="Times New Roman" pitchFamily="18" charset="0"/>
              </a:rPr>
              <a:t> As just mentioned, in a recent case in federal court in Louisiana, the clerks admitted they had none of the grand jury records.  So who holds them?  According to the clerks, it is the prosecutors.</a:t>
            </a:r>
            <a:endParaRPr lang="en-US" sz="1200" dirty="0" smtClean="0">
              <a:latin typeface="Calibri" pitchFamily="34" charset="0"/>
            </a:endParaRPr>
          </a:p>
          <a:p>
            <a:pPr lvl="0" eaLnBrk="0" fontAlgn="base" hangingPunct="0">
              <a:spcBef>
                <a:spcPct val="0"/>
              </a:spcBef>
              <a:spcAft>
                <a:spcPct val="0"/>
              </a:spcAft>
              <a:tabLst>
                <a:tab pos="457200" algn="l"/>
              </a:tabLst>
            </a:pPr>
            <a:r>
              <a:rPr lang="en-US" sz="1200" dirty="0" smtClean="0">
                <a:solidFill>
                  <a:srgbClr val="222222"/>
                </a:solidFill>
                <a:latin typeface="Calibri" pitchFamily="34" charset="0"/>
                <a:ea typeface="Times New Roman" pitchFamily="18" charset="0"/>
                <a:cs typeface="Times New Roman" pitchFamily="18" charset="0"/>
              </a:rPr>
              <a:t> But isn’t that a violation of US v. Williams, 1992, SCt, in which Scalia stated that the grand jury is to be a 4th Branch of government, not to be tampered with by any other branch.</a:t>
            </a:r>
            <a:endParaRPr lang="en-US" sz="1200" dirty="0" smtClean="0">
              <a:latin typeface="Calibri" pitchFamily="34" charset="0"/>
            </a:endParaRPr>
          </a:p>
          <a:p>
            <a:pPr lvl="0" eaLnBrk="0" fontAlgn="base" hangingPunct="0">
              <a:spcBef>
                <a:spcPct val="0"/>
              </a:spcBef>
              <a:spcAft>
                <a:spcPct val="0"/>
              </a:spcAft>
              <a:tabLst>
                <a:tab pos="457200" algn="l"/>
              </a:tabLst>
            </a:pPr>
            <a:r>
              <a:rPr lang="en-US" sz="1200" dirty="0" smtClean="0">
                <a:solidFill>
                  <a:srgbClr val="222222"/>
                </a:solidFill>
                <a:latin typeface="Calibri" pitchFamily="34" charset="0"/>
                <a:ea typeface="Times New Roman" pitchFamily="18" charset="0"/>
                <a:cs typeface="Times New Roman" pitchFamily="18" charset="0"/>
              </a:rPr>
              <a:t> And we started investigating grand jury records in other cases.</a:t>
            </a:r>
            <a:endParaRPr lang="en-US" sz="1200" dirty="0" smtClean="0">
              <a:latin typeface="Calibri" pitchFamily="34" charset="0"/>
            </a:endParaRPr>
          </a:p>
          <a:p>
            <a:pPr lvl="0" eaLnBrk="0" fontAlgn="base" hangingPunct="0">
              <a:spcBef>
                <a:spcPct val="0"/>
              </a:spcBef>
              <a:spcAft>
                <a:spcPct val="0"/>
              </a:spcAft>
              <a:tabLst>
                <a:tab pos="457200" algn="l"/>
              </a:tabLst>
            </a:pPr>
            <a:endParaRPr lang="en-US" sz="1200" dirty="0" smtClean="0">
              <a:solidFill>
                <a:srgbClr val="222222"/>
              </a:solidFill>
              <a:latin typeface="Calibri" pitchFamily="34" charset="0"/>
              <a:ea typeface="Times New Roman" pitchFamily="18" charset="0"/>
              <a:cs typeface="Times New Roman" pitchFamily="18" charset="0"/>
            </a:endParaRPr>
          </a:p>
          <a:p>
            <a:pPr lvl="0" eaLnBrk="0" fontAlgn="base" hangingPunct="0">
              <a:spcBef>
                <a:spcPct val="0"/>
              </a:spcBef>
              <a:spcAft>
                <a:spcPct val="0"/>
              </a:spcAft>
              <a:tabLst>
                <a:tab pos="457200" algn="l"/>
              </a:tabLst>
            </a:pPr>
            <a:r>
              <a:rPr lang="en-US" sz="1200" dirty="0" smtClean="0">
                <a:solidFill>
                  <a:srgbClr val="222222"/>
                </a:solidFill>
                <a:latin typeface="Calibri" pitchFamily="34" charset="0"/>
                <a:ea typeface="Times New Roman" pitchFamily="18" charset="0"/>
                <a:cs typeface="Times New Roman" pitchFamily="18" charset="0"/>
              </a:rPr>
              <a:t>What we found was:</a:t>
            </a:r>
            <a:endParaRPr lang="en-US" sz="1200" dirty="0" smtClean="0">
              <a:latin typeface="Calibri" pitchFamily="34" charset="0"/>
            </a:endParaRPr>
          </a:p>
          <a:p>
            <a:pPr lvl="1" indent="-228600" eaLnBrk="0" fontAlgn="base" hangingPunct="0">
              <a:spcBef>
                <a:spcPct val="0"/>
              </a:spcBef>
              <a:spcAft>
                <a:spcPct val="0"/>
              </a:spcAft>
              <a:buFont typeface="+mj-lt"/>
              <a:buAutoNum type="arabicPeriod"/>
              <a:tabLst>
                <a:tab pos="457200" algn="l"/>
              </a:tabLst>
            </a:pPr>
            <a:r>
              <a:rPr lang="en-US" sz="1200" dirty="0" smtClean="0">
                <a:solidFill>
                  <a:srgbClr val="222222"/>
                </a:solidFill>
                <a:latin typeface="Calibri" pitchFamily="34" charset="0"/>
                <a:ea typeface="Times New Roman" pitchFamily="18" charset="0"/>
                <a:cs typeface="Times New Roman" pitchFamily="18" charset="0"/>
              </a:rPr>
              <a:t>Robo-signing (similar to a mortgage) on the grand jury records;</a:t>
            </a:r>
            <a:endParaRPr lang="en-US" sz="1200" dirty="0" smtClean="0">
              <a:latin typeface="Calibri" pitchFamily="34" charset="0"/>
            </a:endParaRPr>
          </a:p>
          <a:p>
            <a:pPr lvl="1" indent="-228600" eaLnBrk="0" fontAlgn="base" hangingPunct="0">
              <a:spcBef>
                <a:spcPct val="0"/>
              </a:spcBef>
              <a:spcAft>
                <a:spcPct val="0"/>
              </a:spcAft>
              <a:buFont typeface="+mj-lt"/>
              <a:buAutoNum type="arabicPeriod"/>
              <a:tabLst>
                <a:tab pos="457200" algn="l"/>
              </a:tabLst>
            </a:pPr>
            <a:r>
              <a:rPr lang="en-US" sz="1200" dirty="0" smtClean="0">
                <a:solidFill>
                  <a:srgbClr val="222222"/>
                </a:solidFill>
                <a:latin typeface="Calibri" pitchFamily="34" charset="0"/>
                <a:ea typeface="Times New Roman" pitchFamily="18" charset="0"/>
                <a:cs typeface="Times New Roman" pitchFamily="18" charset="0"/>
              </a:rPr>
              <a:t>Destruction of records to avoid having them inspected;</a:t>
            </a:r>
            <a:endParaRPr lang="en-US" sz="1200" dirty="0" smtClean="0">
              <a:latin typeface="Calibri" pitchFamily="34" charset="0"/>
            </a:endParaRPr>
          </a:p>
          <a:p>
            <a:pPr lvl="1" indent="-228600" eaLnBrk="0" fontAlgn="base" hangingPunct="0">
              <a:spcBef>
                <a:spcPct val="0"/>
              </a:spcBef>
              <a:spcAft>
                <a:spcPct val="0"/>
              </a:spcAft>
              <a:buFont typeface="+mj-lt"/>
              <a:buAutoNum type="arabicPeriod"/>
              <a:tabLst>
                <a:tab pos="457200" algn="l"/>
              </a:tabLst>
            </a:pPr>
            <a:r>
              <a:rPr lang="en-US" sz="1200" dirty="0" smtClean="0">
                <a:solidFill>
                  <a:srgbClr val="222222"/>
                </a:solidFill>
                <a:latin typeface="Calibri" pitchFamily="34" charset="0"/>
                <a:ea typeface="Times New Roman" pitchFamily="18" charset="0"/>
                <a:cs typeface="Times New Roman" pitchFamily="18" charset="0"/>
              </a:rPr>
              <a:t>No recorded vote of grand jury members (at least a quorum must vote for indictment but how do you know if no record exists;</a:t>
            </a:r>
            <a:endParaRPr lang="en-US" sz="1200" dirty="0" smtClean="0">
              <a:latin typeface="Calibri" pitchFamily="34" charset="0"/>
            </a:endParaRPr>
          </a:p>
          <a:p>
            <a:pPr lvl="1" indent="-228600" eaLnBrk="0" fontAlgn="base" hangingPunct="0">
              <a:spcBef>
                <a:spcPct val="0"/>
              </a:spcBef>
              <a:spcAft>
                <a:spcPct val="0"/>
              </a:spcAft>
              <a:buFont typeface="+mj-lt"/>
              <a:buAutoNum type="arabicPeriod"/>
              <a:tabLst>
                <a:tab pos="457200" algn="l"/>
              </a:tabLst>
            </a:pPr>
            <a:r>
              <a:rPr lang="en-US" sz="1200" dirty="0" smtClean="0">
                <a:solidFill>
                  <a:srgbClr val="222222"/>
                </a:solidFill>
                <a:latin typeface="Calibri" pitchFamily="34" charset="0"/>
                <a:ea typeface="Times New Roman" pitchFamily="18" charset="0"/>
                <a:cs typeface="Times New Roman" pitchFamily="18" charset="0"/>
              </a:rPr>
              <a:t>No presentation of the indictment in "open court"</a:t>
            </a:r>
            <a:endParaRPr lang="en-US" sz="1200" dirty="0" smtClean="0">
              <a:latin typeface="Calibri" pitchFamily="34" charset="0"/>
            </a:endParaRPr>
          </a:p>
          <a:p>
            <a:pPr lvl="1" indent="-228600" eaLnBrk="0" fontAlgn="base" hangingPunct="0">
              <a:spcBef>
                <a:spcPct val="0"/>
              </a:spcBef>
              <a:spcAft>
                <a:spcPct val="0"/>
              </a:spcAft>
              <a:buFont typeface="+mj-lt"/>
              <a:buAutoNum type="arabicPeriod"/>
              <a:tabLst>
                <a:tab pos="457200" algn="l"/>
              </a:tabLst>
            </a:pPr>
            <a:r>
              <a:rPr lang="en-US" sz="1200" dirty="0" smtClean="0">
                <a:solidFill>
                  <a:srgbClr val="222222"/>
                </a:solidFill>
                <a:latin typeface="Calibri" pitchFamily="34" charset="0"/>
                <a:ea typeface="Times New Roman" pitchFamily="18" charset="0"/>
                <a:cs typeface="Times New Roman" pitchFamily="18" charset="0"/>
              </a:rPr>
              <a:t>The prosecutor acts as a witness, which is completely illegal.</a:t>
            </a:r>
            <a:endParaRPr lang="en-US" sz="1200" dirty="0" smtClean="0">
              <a:latin typeface="Calibri" pitchFamily="34" charset="0"/>
            </a:endParaRPr>
          </a:p>
          <a:p>
            <a:pPr lvl="1" indent="-228600" eaLnBrk="0" fontAlgn="base" hangingPunct="0">
              <a:spcBef>
                <a:spcPct val="0"/>
              </a:spcBef>
              <a:spcAft>
                <a:spcPct val="0"/>
              </a:spcAft>
              <a:buFont typeface="+mj-lt"/>
              <a:buAutoNum type="arabicPeriod"/>
              <a:tabLst>
                <a:tab pos="457200" algn="l"/>
              </a:tabLst>
            </a:pPr>
            <a:r>
              <a:rPr lang="en-US" sz="1200" dirty="0" smtClean="0">
                <a:solidFill>
                  <a:srgbClr val="222222"/>
                </a:solidFill>
                <a:latin typeface="Calibri" pitchFamily="34" charset="0"/>
                <a:ea typeface="Times New Roman" pitchFamily="18" charset="0"/>
                <a:cs typeface="Times New Roman" pitchFamily="18" charset="0"/>
              </a:rPr>
              <a:t>Subliminal messaging to grand jury (and to regular jury) by prosecutor. </a:t>
            </a:r>
            <a:endParaRPr lang="en-US" sz="1200" dirty="0" smtClean="0">
              <a:latin typeface="Calibri" pitchFamily="34" charset="0"/>
            </a:endParaRPr>
          </a:p>
          <a:p>
            <a:pPr lvl="0" eaLnBrk="0" fontAlgn="base" hangingPunct="0">
              <a:spcBef>
                <a:spcPct val="0"/>
              </a:spcBef>
              <a:spcAft>
                <a:spcPct val="0"/>
              </a:spcAft>
              <a:tabLst>
                <a:tab pos="457200" algn="l"/>
              </a:tabLst>
            </a:pPr>
            <a:r>
              <a:rPr lang="en-US" sz="1200" dirty="0" smtClean="0">
                <a:solidFill>
                  <a:srgbClr val="222222"/>
                </a:solidFill>
                <a:latin typeface="Calibri" pitchFamily="34" charset="0"/>
                <a:ea typeface="Times New Roman" pitchFamily="18" charset="0"/>
                <a:cs typeface="Times New Roman" pitchFamily="18" charset="0"/>
              </a:rPr>
              <a:t> </a:t>
            </a:r>
            <a:endParaRPr lang="en-US" sz="1200" dirty="0" smtClean="0">
              <a:latin typeface="Calibri" pitchFamily="34" charset="0"/>
            </a:endParaRPr>
          </a:p>
          <a:p>
            <a:pPr lvl="0" eaLnBrk="0" fontAlgn="base" hangingPunct="0">
              <a:spcBef>
                <a:spcPct val="0"/>
              </a:spcBef>
              <a:spcAft>
                <a:spcPct val="0"/>
              </a:spcAft>
              <a:tabLst>
                <a:tab pos="457200" algn="l"/>
              </a:tabLst>
            </a:pPr>
            <a:r>
              <a:rPr lang="en-US" sz="1200" dirty="0" smtClean="0">
                <a:latin typeface="Calibri" pitchFamily="34" charset="0"/>
                <a:ea typeface="Times New Roman" pitchFamily="18" charset="0"/>
                <a:cs typeface="Times New Roman" pitchFamily="18" charset="0"/>
              </a:rPr>
              <a:t>As we said, the grand jury is a bigger issue than even Title </a:t>
            </a:r>
          </a:p>
          <a:p>
            <a:pPr lvl="0" eaLnBrk="0" fontAlgn="base" hangingPunct="0">
              <a:spcBef>
                <a:spcPct val="0"/>
              </a:spcBef>
              <a:spcAft>
                <a:spcPct val="0"/>
              </a:spcAft>
              <a:tabLst>
                <a:tab pos="457200" algn="l"/>
              </a:tabLst>
            </a:pPr>
            <a:endParaRPr lang="en-US" sz="1200" dirty="0" smtClean="0">
              <a:solidFill>
                <a:srgbClr val="800000"/>
              </a:solidFill>
              <a:latin typeface="Calibri" pitchFamily="34" charset="0"/>
              <a:ea typeface="Times New Roman" pitchFamily="18" charset="0"/>
              <a:cs typeface="Times New Roman" pitchFamily="18" charset="0"/>
            </a:endParaRPr>
          </a:p>
          <a:p>
            <a:pPr lvl="0" eaLnBrk="0" fontAlgn="base" hangingPunct="0">
              <a:spcBef>
                <a:spcPct val="0"/>
              </a:spcBef>
              <a:spcAft>
                <a:spcPct val="0"/>
              </a:spcAft>
              <a:tabLst>
                <a:tab pos="457200" algn="l"/>
              </a:tabLst>
            </a:pPr>
            <a:r>
              <a:rPr lang="en-US" sz="1200" dirty="0" smtClean="0">
                <a:solidFill>
                  <a:srgbClr val="800000"/>
                </a:solidFill>
                <a:latin typeface="Calibri" pitchFamily="34" charset="0"/>
                <a:ea typeface="Times New Roman" pitchFamily="18" charset="0"/>
                <a:cs typeface="Times New Roman" pitchFamily="18" charset="0"/>
              </a:rPr>
              <a:t>For more information and for a copy of the lawsuit…</a:t>
            </a:r>
            <a:r>
              <a:rPr lang="en-US" sz="1200" dirty="0" smtClean="0">
                <a:latin typeface="Calibri" pitchFamily="34" charset="0"/>
                <a:ea typeface="Times New Roman" pitchFamily="18" charset="0"/>
                <a:cs typeface="Times New Roman" pitchFamily="18" charset="0"/>
              </a:rPr>
              <a:t> </a:t>
            </a:r>
            <a:br>
              <a:rPr lang="en-US" sz="1200" dirty="0" smtClean="0">
                <a:latin typeface="Calibri" pitchFamily="34" charset="0"/>
                <a:ea typeface="Times New Roman" pitchFamily="18" charset="0"/>
                <a:cs typeface="Times New Roman" pitchFamily="18" charset="0"/>
              </a:rPr>
            </a:br>
            <a:r>
              <a:rPr lang="en-US" sz="1200" dirty="0" smtClean="0">
                <a:latin typeface="Calibri" pitchFamily="34" charset="0"/>
                <a:ea typeface="Times New Roman" pitchFamily="18" charset="0"/>
                <a:cs typeface="Times New Roman" pitchFamily="18" charset="0"/>
              </a:rPr>
              <a:t>Contact: </a:t>
            </a:r>
            <a:r>
              <a:rPr lang="en-US" sz="1200" dirty="0" smtClean="0">
                <a:solidFill>
                  <a:srgbClr val="0000FF"/>
                </a:solidFill>
                <a:latin typeface="Calibri" pitchFamily="34" charset="0"/>
                <a:ea typeface="Times New Roman" pitchFamily="18" charset="0"/>
                <a:cs typeface="Times New Roman" pitchFamily="18" charset="0"/>
              </a:rPr>
              <a:t>Martin Michaelsson:</a:t>
            </a:r>
            <a:r>
              <a:rPr lang="en-US" sz="1200" dirty="0" smtClean="0">
                <a:latin typeface="Calibri" pitchFamily="34" charset="0"/>
                <a:ea typeface="Times New Roman" pitchFamily="18" charset="0"/>
                <a:cs typeface="Times New Roman" pitchFamily="18" charset="0"/>
              </a:rPr>
              <a:t>   MM@YourRemedyIsInTheLaw.com </a:t>
            </a:r>
            <a:endParaRPr lang="en-US" sz="1200" dirty="0" smtClean="0">
              <a:latin typeface="Calibri" pitchFamily="34" charset="0"/>
            </a:endParaRPr>
          </a:p>
          <a:p>
            <a:pPr lvl="0" eaLnBrk="0" fontAlgn="base" hangingPunct="0">
              <a:spcBef>
                <a:spcPct val="0"/>
              </a:spcBef>
              <a:spcAft>
                <a:spcPct val="0"/>
              </a:spcAft>
              <a:tabLst>
                <a:tab pos="457200" algn="l"/>
              </a:tabLst>
            </a:pPr>
            <a:endParaRPr lang="en-US" sz="1200" i="1" dirty="0" smtClean="0">
              <a:latin typeface="Calibri" pitchFamily="34" charset="0"/>
              <a:ea typeface="Times New Roman" pitchFamily="18" charset="0"/>
              <a:cs typeface="Times New Roman" pitchFamily="18" charset="0"/>
            </a:endParaRPr>
          </a:p>
          <a:p>
            <a:pPr lvl="0" eaLnBrk="0" fontAlgn="base" hangingPunct="0">
              <a:spcBef>
                <a:spcPct val="0"/>
              </a:spcBef>
              <a:spcAft>
                <a:spcPct val="0"/>
              </a:spcAft>
              <a:tabLst>
                <a:tab pos="457200" algn="l"/>
              </a:tabLst>
            </a:pPr>
            <a:r>
              <a:rPr lang="en-US" sz="1200" i="1" dirty="0" smtClean="0">
                <a:latin typeface="Calibri" pitchFamily="34" charset="0"/>
                <a:ea typeface="Times New Roman" pitchFamily="18" charset="0"/>
                <a:cs typeface="Times New Roman" pitchFamily="18" charset="0"/>
              </a:rPr>
              <a:t>Brought to you by....</a:t>
            </a:r>
            <a:r>
              <a:rPr lang="en-US" sz="1200" dirty="0" smtClean="0">
                <a:latin typeface="Calibri" pitchFamily="34" charset="0"/>
                <a:ea typeface="Times New Roman" pitchFamily="18" charset="0"/>
                <a:cs typeface="Times New Roman" pitchFamily="18" charset="0"/>
              </a:rPr>
              <a:t/>
            </a:r>
            <a:br>
              <a:rPr lang="en-US" sz="1200" dirty="0" smtClean="0">
                <a:latin typeface="Calibri" pitchFamily="34" charset="0"/>
                <a:ea typeface="Times New Roman" pitchFamily="18" charset="0"/>
                <a:cs typeface="Times New Roman" pitchFamily="18" charset="0"/>
              </a:rPr>
            </a:br>
            <a:r>
              <a:rPr lang="en-US" sz="1200" dirty="0" smtClean="0">
                <a:solidFill>
                  <a:srgbClr val="0000FF"/>
                </a:solidFill>
                <a:latin typeface="Calibri" pitchFamily="34" charset="0"/>
                <a:ea typeface="Times New Roman" pitchFamily="18" charset="0"/>
                <a:cs typeface="Arial" pitchFamily="34" charset="0"/>
                <a:hlinkClick r:id="rId2"/>
              </a:rPr>
              <a:t>www.AmericansRestoringAmerica.com</a:t>
            </a:r>
            <a:endParaRPr lang="en-US" sz="1200" dirty="0" smtClean="0">
              <a:solidFill>
                <a:srgbClr val="0000FF"/>
              </a:solidFill>
              <a:latin typeface="Calibri" pitchFamily="34" charset="0"/>
              <a:ea typeface="Times New Roman" pitchFamily="18" charset="0"/>
              <a:cs typeface="Arial" pitchFamily="34" charset="0"/>
            </a:endParaRPr>
          </a:p>
          <a:p>
            <a:pPr lvl="0" eaLnBrk="0" fontAlgn="base" hangingPunct="0">
              <a:spcBef>
                <a:spcPct val="0"/>
              </a:spcBef>
              <a:spcAft>
                <a:spcPct val="0"/>
              </a:spcAft>
              <a:tabLst>
                <a:tab pos="457200" algn="l"/>
              </a:tabLst>
            </a:pPr>
            <a:r>
              <a:rPr lang="en-US" sz="1200" dirty="0" smtClean="0">
                <a:latin typeface="Calibri" pitchFamily="34" charset="0"/>
                <a:ea typeface="Times New Roman" pitchFamily="18" charset="0"/>
                <a:cs typeface="Times New Roman" pitchFamily="18" charset="0"/>
              </a:rPr>
              <a:t> </a:t>
            </a:r>
          </a:p>
        </p:txBody>
      </p:sp>
      <p:sp>
        <p:nvSpPr>
          <p:cNvPr id="7" name="Footer Placeholder 6"/>
          <p:cNvSpPr>
            <a:spLocks noGrp="1"/>
          </p:cNvSpPr>
          <p:nvPr>
            <p:ph type="ftr" sz="quarter" idx="11"/>
          </p:nvPr>
        </p:nvSpPr>
        <p:spPr/>
        <p:txBody>
          <a:bodyPr/>
          <a:lstStyle/>
          <a:p>
            <a:r>
              <a:rPr lang="en-US" dirty="0" smtClean="0"/>
              <a:t>www.FreedomForAllSeasons.org</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4727448" cy="533400"/>
          </a:xfrm>
        </p:spPr>
        <p:txBody>
          <a:bodyPr>
            <a:normAutofit/>
          </a:bodyPr>
          <a:lstStyle/>
          <a:p>
            <a:r>
              <a:rPr lang="en-US" sz="1800" dirty="0" smtClean="0"/>
              <a:t>How free Republic states Are taken </a:t>
            </a:r>
            <a:endParaRPr lang="en-US" sz="1800" dirty="0"/>
          </a:p>
        </p:txBody>
      </p:sp>
      <p:pic>
        <p:nvPicPr>
          <p:cNvPr id="7" name="Content Placeholder 6" descr="Cereal-Agency-Monopolies-US.jpg"/>
          <p:cNvPicPr>
            <a:picLocks noGrp="1" noChangeAspect="1"/>
          </p:cNvPicPr>
          <p:nvPr>
            <p:ph sz="half" idx="1"/>
          </p:nvPr>
        </p:nvPicPr>
        <p:blipFill>
          <a:blip r:embed="rId2" cstate="print"/>
          <a:stretch>
            <a:fillRect/>
          </a:stretch>
        </p:blipFill>
        <p:spPr>
          <a:xfrm>
            <a:off x="31291" y="990600"/>
            <a:ext cx="4997909" cy="3505200"/>
          </a:xfrm>
        </p:spPr>
      </p:pic>
      <p:sp>
        <p:nvSpPr>
          <p:cNvPr id="6" name="Slide Number Placeholder 5"/>
          <p:cNvSpPr>
            <a:spLocks noGrp="1"/>
          </p:cNvSpPr>
          <p:nvPr>
            <p:ph type="sldNum" sz="quarter" idx="12"/>
          </p:nvPr>
        </p:nvSpPr>
        <p:spPr/>
        <p:txBody>
          <a:bodyPr/>
          <a:lstStyle/>
          <a:p>
            <a:r>
              <a:rPr lang="en-US" dirty="0" smtClean="0"/>
              <a:t>Slide </a:t>
            </a:r>
            <a:fld id="{3B5E910F-68E3-4DAE-BE3B-B0A28B2612EC}" type="slidenum">
              <a:rPr lang="en-US" smtClean="0"/>
              <a:pPr/>
              <a:t>19</a:t>
            </a:fld>
            <a:endParaRPr lang="en-US" dirty="0"/>
          </a:p>
        </p:txBody>
      </p:sp>
      <p:pic>
        <p:nvPicPr>
          <p:cNvPr id="10" name="Content Placeholder 9" descr="Federal Ownership.jpg"/>
          <p:cNvPicPr>
            <a:picLocks noGrp="1" noChangeAspect="1"/>
          </p:cNvPicPr>
          <p:nvPr>
            <p:ph sz="half" idx="2"/>
          </p:nvPr>
        </p:nvPicPr>
        <p:blipFill>
          <a:blip r:embed="rId3" cstate="print"/>
          <a:stretch>
            <a:fillRect/>
          </a:stretch>
        </p:blipFill>
        <p:spPr>
          <a:xfrm>
            <a:off x="3581401" y="4114800"/>
            <a:ext cx="2514600" cy="1981200"/>
          </a:xfrm>
        </p:spPr>
      </p:pic>
      <p:pic>
        <p:nvPicPr>
          <p:cNvPr id="11" name="Picture 10" descr="Wildlands-Project-Goal.png">
            <a:hlinkClick r:id="rId4"/>
          </p:cNvPr>
          <p:cNvPicPr>
            <a:picLocks noChangeAspect="1"/>
          </p:cNvPicPr>
          <p:nvPr/>
        </p:nvPicPr>
        <p:blipFill>
          <a:blip r:embed="rId5" cstate="print"/>
          <a:stretch>
            <a:fillRect/>
          </a:stretch>
        </p:blipFill>
        <p:spPr>
          <a:xfrm>
            <a:off x="381000" y="4572000"/>
            <a:ext cx="3124200" cy="2034201"/>
          </a:xfrm>
          <a:prstGeom prst="rect">
            <a:avLst/>
          </a:prstGeom>
        </p:spPr>
      </p:pic>
      <p:pic>
        <p:nvPicPr>
          <p:cNvPr id="12" name="Picture 11" descr="Incarcerated-Americans.png">
            <a:hlinkClick r:id="rId6"/>
          </p:cNvPr>
          <p:cNvPicPr>
            <a:picLocks noChangeAspect="1"/>
          </p:cNvPicPr>
          <p:nvPr/>
        </p:nvPicPr>
        <p:blipFill>
          <a:blip r:embed="rId7" cstate="print"/>
          <a:stretch>
            <a:fillRect/>
          </a:stretch>
        </p:blipFill>
        <p:spPr>
          <a:xfrm>
            <a:off x="5410200" y="304800"/>
            <a:ext cx="3508342" cy="2346960"/>
          </a:xfrm>
          <a:prstGeom prst="rect">
            <a:avLst/>
          </a:prstGeom>
        </p:spPr>
      </p:pic>
      <p:sp>
        <p:nvSpPr>
          <p:cNvPr id="13" name="Rectangle 12"/>
          <p:cNvSpPr/>
          <p:nvPr/>
        </p:nvSpPr>
        <p:spPr>
          <a:xfrm>
            <a:off x="6172200" y="2819400"/>
            <a:ext cx="2743200" cy="3441904"/>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marL="274320" indent="-274320">
              <a:lnSpc>
                <a:spcPts val="1400"/>
              </a:lnSpc>
              <a:spcAft>
                <a:spcPts val="300"/>
              </a:spcAft>
              <a:buAutoNum type="arabicPeriod"/>
            </a:pPr>
            <a:r>
              <a:rPr lang="en-US" sz="1400" dirty="0" smtClean="0">
                <a:solidFill>
                  <a:prstClr val="black"/>
                </a:solidFill>
                <a:latin typeface="Calibri" pitchFamily="34" charset="0"/>
              </a:rPr>
              <a:t>Victimless Crime Constitutes 86% of  Federal Prison Population</a:t>
            </a:r>
          </a:p>
          <a:p>
            <a:pPr marL="274320" indent="-274320">
              <a:lnSpc>
                <a:spcPts val="1400"/>
              </a:lnSpc>
              <a:spcAft>
                <a:spcPts val="300"/>
              </a:spcAft>
              <a:buAutoNum type="arabicPeriod"/>
            </a:pPr>
            <a:r>
              <a:rPr lang="en-US" sz="1400" dirty="0" smtClean="0">
                <a:solidFill>
                  <a:prstClr val="black"/>
                </a:solidFill>
                <a:latin typeface="Calibri" pitchFamily="34" charset="0"/>
              </a:rPr>
              <a:t>The blocking of jury nullification and Grand juries by the federal, state and municipal judiciary has led to this overwhelming abuse of serial agency use of force.</a:t>
            </a:r>
          </a:p>
          <a:p>
            <a:pPr marL="274320" indent="-274320">
              <a:lnSpc>
                <a:spcPts val="1400"/>
              </a:lnSpc>
              <a:spcAft>
                <a:spcPts val="300"/>
              </a:spcAft>
              <a:buAutoNum type="arabicPeriod"/>
            </a:pPr>
            <a:r>
              <a:rPr lang="en-US" sz="1400" dirty="0" smtClean="0">
                <a:solidFill>
                  <a:prstClr val="black"/>
                </a:solidFill>
                <a:latin typeface="Calibri" pitchFamily="34" charset="0"/>
              </a:rPr>
              <a:t>Some half of federal prison population are illegal aliens.</a:t>
            </a:r>
          </a:p>
          <a:p>
            <a:pPr marL="274320" indent="-274320">
              <a:lnSpc>
                <a:spcPts val="1400"/>
              </a:lnSpc>
              <a:spcAft>
                <a:spcPts val="300"/>
              </a:spcAft>
              <a:buAutoNum type="arabicPeriod"/>
            </a:pPr>
            <a:r>
              <a:rPr lang="en-US" sz="1400" dirty="0" smtClean="0">
                <a:solidFill>
                  <a:prstClr val="black"/>
                </a:solidFill>
                <a:latin typeface="Calibri" pitchFamily="34" charset="0"/>
              </a:rPr>
              <a:t>American priorities are upside down and backwards, i.e. no border control plus  green serial agencies driven by green extreme to imprison ranchers and their cattle over  turtles = government tyranny!</a:t>
            </a:r>
            <a:endParaRPr lang="en-US" sz="1400" dirty="0">
              <a:solidFill>
                <a:prstClr val="black"/>
              </a:solidFill>
              <a:latin typeface="Calibri" pitchFamily="34" charset="0"/>
            </a:endParaRPr>
          </a:p>
        </p:txBody>
      </p:sp>
      <p:sp>
        <p:nvSpPr>
          <p:cNvPr id="14" name="Footer Placeholder 13"/>
          <p:cNvSpPr>
            <a:spLocks noGrp="1"/>
          </p:cNvSpPr>
          <p:nvPr>
            <p:ph type="ftr" sz="quarter" idx="11"/>
          </p:nvPr>
        </p:nvSpPr>
        <p:spPr>
          <a:xfrm>
            <a:off x="3505200" y="6400800"/>
            <a:ext cx="2514600" cy="304800"/>
          </a:xfrm>
        </p:spPr>
        <p:txBody>
          <a:bodyPr/>
          <a:lstStyle/>
          <a:p>
            <a:r>
              <a:rPr lang="en-US" dirty="0" smtClean="0"/>
              <a:t>www.FreedomForAllSeasons.org</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914400"/>
            <a:ext cx="8229600" cy="3276600"/>
          </a:xfrm>
          <a:solidFill>
            <a:schemeClr val="accent2">
              <a:lumMod val="60000"/>
              <a:lumOff val="40000"/>
            </a:schemeClr>
          </a:solidFill>
        </p:spPr>
        <p:txBody>
          <a:bodyPr>
            <a:normAutofit/>
          </a:bodyPr>
          <a:lstStyle/>
          <a:p>
            <a:pPr>
              <a:buNone/>
            </a:pPr>
            <a:r>
              <a:rPr lang="en-US" sz="2000" i="1" dirty="0" smtClean="0">
                <a:solidFill>
                  <a:schemeClr val="bg1"/>
                </a:solidFill>
              </a:rPr>
              <a:t>“...the Federal Judiciary; an irresponsible body (for impeachment is scarcely a scarecrow), working like gravity by night and by day, gaining a little today and a little tomorrow, and advancing it's noiseless step like a thief, over the field of jurisdiction, until all shall be usurped from the States, and the government of all be consolidated into one. ... when all government ... in little as in great things, shall be drawn to Washington as the centre of all power, it will render powerless the checks provided of one government on another and will become as venal and oppressive as the government from which we separated."  </a:t>
            </a:r>
          </a:p>
          <a:p>
            <a:pPr>
              <a:buNone/>
            </a:pPr>
            <a:r>
              <a:rPr lang="en-US" sz="2000" i="1" dirty="0" smtClean="0">
                <a:solidFill>
                  <a:schemeClr val="bg1"/>
                </a:solidFill>
              </a:rPr>
              <a:t>   Thomas Jefferson, 1821</a:t>
            </a:r>
            <a:endParaRPr lang="en-US" sz="2000" dirty="0" smtClean="0">
              <a:solidFill>
                <a:schemeClr val="bg1"/>
              </a:solidFill>
            </a:endParaRPr>
          </a:p>
          <a:p>
            <a:endParaRPr lang="en-US" sz="2000" dirty="0"/>
          </a:p>
        </p:txBody>
      </p:sp>
      <p:sp>
        <p:nvSpPr>
          <p:cNvPr id="3" name="Title 2"/>
          <p:cNvSpPr>
            <a:spLocks noGrp="1"/>
          </p:cNvSpPr>
          <p:nvPr>
            <p:ph type="title"/>
          </p:nvPr>
        </p:nvSpPr>
        <p:spPr>
          <a:xfrm>
            <a:off x="457200" y="152400"/>
            <a:ext cx="8229600" cy="685800"/>
          </a:xfrm>
        </p:spPr>
        <p:txBody>
          <a:bodyPr>
            <a:normAutofit/>
          </a:bodyPr>
          <a:lstStyle/>
          <a:p>
            <a:r>
              <a:rPr lang="en-US" sz="3600" dirty="0" smtClean="0">
                <a:solidFill>
                  <a:schemeClr val="bg1"/>
                </a:solidFill>
              </a:rPr>
              <a:t>The Predatory Federal Judiciary</a:t>
            </a:r>
            <a:endParaRPr lang="en-US" sz="3600" dirty="0">
              <a:solidFill>
                <a:schemeClr val="bg1"/>
              </a:solidFill>
            </a:endParaRPr>
          </a:p>
        </p:txBody>
      </p:sp>
      <p:sp>
        <p:nvSpPr>
          <p:cNvPr id="8" name="Slide Number Placeholder 7"/>
          <p:cNvSpPr>
            <a:spLocks noGrp="1"/>
          </p:cNvSpPr>
          <p:nvPr>
            <p:ph type="sldNum" sz="quarter" idx="15"/>
          </p:nvPr>
        </p:nvSpPr>
        <p:spPr/>
        <p:txBody>
          <a:bodyPr/>
          <a:lstStyle/>
          <a:p>
            <a:r>
              <a:rPr lang="en-US" dirty="0" smtClean="0"/>
              <a:t>Slide </a:t>
            </a:r>
            <a:fld id="{C1E6DAA7-14E0-4D9D-9954-79AC580F3E51}" type="slidenum">
              <a:rPr lang="en-US" smtClean="0"/>
              <a:pPr/>
              <a:t>2</a:t>
            </a:fld>
            <a:r>
              <a:rPr lang="en-US" dirty="0" smtClean="0"/>
              <a:t> </a:t>
            </a:r>
            <a:endParaRPr lang="en-US" dirty="0"/>
          </a:p>
        </p:txBody>
      </p:sp>
      <p:pic>
        <p:nvPicPr>
          <p:cNvPr id="5" name="Picture 4" descr="Red-Ink-vs-Oil-Spill.jpg">
            <a:hlinkClick r:id="rId2"/>
          </p:cNvPr>
          <p:cNvPicPr>
            <a:picLocks noChangeAspect="1"/>
          </p:cNvPicPr>
          <p:nvPr/>
        </p:nvPicPr>
        <p:blipFill>
          <a:blip r:embed="rId3" cstate="print"/>
          <a:stretch>
            <a:fillRect/>
          </a:stretch>
        </p:blipFill>
        <p:spPr>
          <a:xfrm>
            <a:off x="3962400" y="3896488"/>
            <a:ext cx="3352800" cy="2275712"/>
          </a:xfrm>
          <a:prstGeom prst="rect">
            <a:avLst/>
          </a:prstGeom>
        </p:spPr>
      </p:pic>
      <p:sp>
        <p:nvSpPr>
          <p:cNvPr id="6" name="Footer Placeholder 5"/>
          <p:cNvSpPr>
            <a:spLocks noGrp="1"/>
          </p:cNvSpPr>
          <p:nvPr>
            <p:ph type="ftr" sz="quarter" idx="16"/>
          </p:nvPr>
        </p:nvSpPr>
        <p:spPr/>
        <p:txBody>
          <a:bodyPr/>
          <a:lstStyle/>
          <a:p>
            <a:r>
              <a:rPr lang="en-US" dirty="0" smtClean="0"/>
              <a:t>www.FreedomForAllSeasons.org</a:t>
            </a:r>
            <a:endParaRPr lang="en-US" dirty="0"/>
          </a:p>
        </p:txBody>
      </p:sp>
      <p:sp>
        <p:nvSpPr>
          <p:cNvPr id="7" name="TextBox 6"/>
          <p:cNvSpPr txBox="1"/>
          <p:nvPr/>
        </p:nvSpPr>
        <p:spPr>
          <a:xfrm>
            <a:off x="5334000" y="4343400"/>
            <a:ext cx="1143000" cy="400110"/>
          </a:xfrm>
          <a:prstGeom prst="rect">
            <a:avLst/>
          </a:prstGeom>
          <a:noFill/>
        </p:spPr>
        <p:txBody>
          <a:bodyPr wrap="square" rtlCol="0">
            <a:spAutoFit/>
          </a:bodyPr>
          <a:lstStyle/>
          <a:p>
            <a:r>
              <a:rPr lang="en-US" sz="2000" b="1" dirty="0" smtClean="0">
                <a:solidFill>
                  <a:schemeClr val="bg1"/>
                </a:solidFill>
              </a:rPr>
              <a:t>US DOI </a:t>
            </a:r>
            <a:endParaRPr lang="en-US" sz="2000" b="1" dirty="0">
              <a:solidFill>
                <a:schemeClr val="bg1"/>
              </a:solidFill>
            </a:endParaRPr>
          </a:p>
        </p:txBody>
      </p:sp>
      <p:sp>
        <p:nvSpPr>
          <p:cNvPr id="9" name="TextBox 8"/>
          <p:cNvSpPr txBox="1"/>
          <p:nvPr/>
        </p:nvSpPr>
        <p:spPr>
          <a:xfrm>
            <a:off x="4038600" y="4191000"/>
            <a:ext cx="1219200"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000" b="1" dirty="0" smtClean="0">
                <a:solidFill>
                  <a:schemeClr val="bg1"/>
                </a:solidFill>
              </a:rPr>
              <a:t>US FWS</a:t>
            </a:r>
            <a:endParaRPr lang="en-US" sz="2000" b="1" dirty="0">
              <a:solidFill>
                <a:schemeClr val="bg1"/>
              </a:solidFill>
            </a:endParaRPr>
          </a:p>
        </p:txBody>
      </p:sp>
      <p:sp>
        <p:nvSpPr>
          <p:cNvPr id="10" name="TextBox 9"/>
          <p:cNvSpPr txBox="1"/>
          <p:nvPr/>
        </p:nvSpPr>
        <p:spPr>
          <a:xfrm>
            <a:off x="5943600" y="4724400"/>
            <a:ext cx="990600" cy="584775"/>
          </a:xfrm>
          <a:prstGeom prst="rect">
            <a:avLst/>
          </a:prstGeom>
          <a:noFill/>
        </p:spPr>
        <p:txBody>
          <a:bodyPr wrap="square" rtlCol="0">
            <a:spAutoFit/>
          </a:bodyPr>
          <a:lstStyle/>
          <a:p>
            <a:r>
              <a:rPr lang="en-US" sz="3200" b="1" dirty="0" smtClean="0">
                <a:solidFill>
                  <a:schemeClr val="bg1"/>
                </a:solidFill>
              </a:rPr>
              <a:t>IRS</a:t>
            </a:r>
            <a:endParaRPr lang="en-US" sz="3200" b="1" dirty="0">
              <a:solidFill>
                <a:schemeClr val="bg1"/>
              </a:solidFill>
            </a:endParaRPr>
          </a:p>
        </p:txBody>
      </p:sp>
      <p:sp>
        <p:nvSpPr>
          <p:cNvPr id="11" name="TextBox 10"/>
          <p:cNvSpPr txBox="1"/>
          <p:nvPr/>
        </p:nvSpPr>
        <p:spPr>
          <a:xfrm>
            <a:off x="4038600" y="4648200"/>
            <a:ext cx="1295400"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b="1" dirty="0" smtClean="0">
                <a:solidFill>
                  <a:schemeClr val="bg1"/>
                </a:solidFill>
              </a:rPr>
              <a:t>US </a:t>
            </a:r>
            <a:r>
              <a:rPr lang="en-US" sz="2000" b="1" dirty="0" smtClean="0">
                <a:solidFill>
                  <a:schemeClr val="bg1"/>
                </a:solidFill>
              </a:rPr>
              <a:t>BLM</a:t>
            </a:r>
            <a:endParaRPr lang="en-US" b="1" dirty="0">
              <a:solidFill>
                <a:schemeClr val="bg1"/>
              </a:solidFill>
            </a:endParaRPr>
          </a:p>
        </p:txBody>
      </p:sp>
      <p:sp>
        <p:nvSpPr>
          <p:cNvPr id="12" name="Explosion 1 11"/>
          <p:cNvSpPr/>
          <p:nvPr/>
        </p:nvSpPr>
        <p:spPr>
          <a:xfrm>
            <a:off x="7162800" y="4343400"/>
            <a:ext cx="1828800" cy="914400"/>
          </a:xfrm>
          <a:prstGeom prst="irregularSeal1">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dirty="0" smtClean="0">
                <a:solidFill>
                  <a:schemeClr val="bg1"/>
                </a:solidFill>
              </a:rPr>
              <a:t>DeCeit, Inc.</a:t>
            </a:r>
            <a:endParaRPr lang="en-US" sz="1600"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4876800" cy="612648"/>
          </a:xfrm>
        </p:spPr>
        <p:txBody>
          <a:bodyPr>
            <a:noAutofit/>
          </a:bodyPr>
          <a:lstStyle/>
          <a:p>
            <a:r>
              <a:rPr lang="en-US" sz="1600" dirty="0" smtClean="0"/>
              <a:t>“America is a nation of laws” lie –</a:t>
            </a:r>
            <a:br>
              <a:rPr lang="en-US" sz="1600" dirty="0" smtClean="0"/>
            </a:br>
            <a:r>
              <a:rPr lang="en-US" sz="1200" dirty="0" smtClean="0"/>
              <a:t>how natural acts are criminalized for profit &amp; power</a:t>
            </a:r>
            <a:endParaRPr lang="en-US" sz="2000" dirty="0"/>
          </a:p>
        </p:txBody>
      </p:sp>
      <p:sp>
        <p:nvSpPr>
          <p:cNvPr id="3" name="Content Placeholder 2"/>
          <p:cNvSpPr>
            <a:spLocks noGrp="1"/>
          </p:cNvSpPr>
          <p:nvPr>
            <p:ph sz="half" idx="1"/>
          </p:nvPr>
        </p:nvSpPr>
        <p:spPr>
          <a:xfrm>
            <a:off x="228600" y="3200400"/>
            <a:ext cx="5105400" cy="3429000"/>
          </a:xfrm>
          <a:ln/>
        </p:spPr>
        <p:style>
          <a:lnRef idx="1">
            <a:schemeClr val="dk1"/>
          </a:lnRef>
          <a:fillRef idx="2">
            <a:schemeClr val="dk1"/>
          </a:fillRef>
          <a:effectRef idx="1">
            <a:schemeClr val="dk1"/>
          </a:effectRef>
          <a:fontRef idx="minor">
            <a:schemeClr val="dk1"/>
          </a:fontRef>
        </p:style>
        <p:txBody>
          <a:bodyPr>
            <a:noAutofit/>
          </a:bodyPr>
          <a:lstStyle/>
          <a:p>
            <a:pPr marL="182880" indent="-182880">
              <a:lnSpc>
                <a:spcPts val="1300"/>
              </a:lnSpc>
              <a:spcBef>
                <a:spcPts val="300"/>
              </a:spcBef>
              <a:buClrTx/>
              <a:buSzPct val="100000"/>
              <a:buFont typeface="Wingdings" pitchFamily="2" charset="2"/>
              <a:buChar char="ü"/>
            </a:pPr>
            <a:r>
              <a:rPr lang="en-US" sz="1200" b="1" dirty="0" smtClean="0">
                <a:latin typeface="Calibri" pitchFamily="34" charset="0"/>
              </a:rPr>
              <a:t>Man made “laws” grow and change to suit the politics.</a:t>
            </a:r>
          </a:p>
          <a:p>
            <a:pPr marL="182880" indent="-182880">
              <a:lnSpc>
                <a:spcPts val="1300"/>
              </a:lnSpc>
              <a:spcBef>
                <a:spcPts val="300"/>
              </a:spcBef>
              <a:buClrTx/>
              <a:buSzPct val="100000"/>
              <a:buFont typeface="Wingdings" pitchFamily="2" charset="2"/>
              <a:buChar char="ü"/>
            </a:pPr>
            <a:r>
              <a:rPr lang="en-US" sz="1200" b="1" dirty="0" smtClean="0">
                <a:latin typeface="Calibri" pitchFamily="34" charset="0"/>
              </a:rPr>
              <a:t> Unalienable rights are birth rights freely given to the American natural born and rightfully naturalized Citizens .  These rights  are inviolable, immutable and absolute. </a:t>
            </a:r>
          </a:p>
          <a:p>
            <a:pPr marL="182880" indent="-182880">
              <a:lnSpc>
                <a:spcPts val="1300"/>
              </a:lnSpc>
              <a:spcBef>
                <a:spcPts val="300"/>
              </a:spcBef>
              <a:buClrTx/>
              <a:buSzPct val="100000"/>
              <a:buFont typeface="Wingdings" pitchFamily="2" charset="2"/>
              <a:buChar char="ü"/>
            </a:pPr>
            <a:r>
              <a:rPr lang="en-US" sz="1200" b="1" dirty="0" smtClean="0">
                <a:latin typeface="Calibri" pitchFamily="34" charset="0"/>
              </a:rPr>
              <a:t>Notice the above legal definition of law capitalizes the “S” in state and not the “C” in Citizen, this is backwards, i.e. the Citizen is sovereign not the state in a true and honest republic. </a:t>
            </a:r>
          </a:p>
          <a:p>
            <a:pPr marL="182880" indent="-182880">
              <a:lnSpc>
                <a:spcPts val="1300"/>
              </a:lnSpc>
              <a:spcBef>
                <a:spcPts val="300"/>
              </a:spcBef>
              <a:buClrTx/>
              <a:buSzPct val="100000"/>
              <a:buFont typeface="Wingdings" pitchFamily="2" charset="2"/>
              <a:buChar char="ü"/>
            </a:pPr>
            <a:r>
              <a:rPr lang="en-US" sz="1200" b="1" dirty="0" smtClean="0">
                <a:latin typeface="Calibri" pitchFamily="34" charset="0"/>
              </a:rPr>
              <a:t>Notice the over use of threatening verbiage such as “ordained”, “controlling authority”, “having  blinding legal force”, “must be obeyed by the citizens subject”.  This power was never given, it was self bestowed by politicians, lawyers and benefiting non government organizations. </a:t>
            </a:r>
          </a:p>
          <a:p>
            <a:pPr marL="182880" indent="-182880">
              <a:lnSpc>
                <a:spcPts val="1300"/>
              </a:lnSpc>
              <a:spcBef>
                <a:spcPts val="300"/>
              </a:spcBef>
              <a:buClrTx/>
              <a:buSzPct val="100000"/>
              <a:buFont typeface="Wingdings" pitchFamily="2" charset="2"/>
              <a:buChar char="ü"/>
            </a:pPr>
            <a:r>
              <a:rPr lang="en-US" sz="1200" b="1" dirty="0" smtClean="0">
                <a:latin typeface="Calibri" pitchFamily="34" charset="0"/>
              </a:rPr>
              <a:t>America is a nation foremost of rights NOT laws.</a:t>
            </a:r>
          </a:p>
          <a:p>
            <a:pPr marL="182880" indent="-182880">
              <a:lnSpc>
                <a:spcPts val="1300"/>
              </a:lnSpc>
              <a:spcBef>
                <a:spcPts val="300"/>
              </a:spcBef>
              <a:buClrTx/>
              <a:buSzPct val="100000"/>
              <a:buFont typeface="Wingdings" pitchFamily="2" charset="2"/>
              <a:buChar char="ü"/>
            </a:pPr>
            <a:r>
              <a:rPr lang="en-US" sz="1200" b="1" dirty="0" smtClean="0">
                <a:latin typeface="Calibri" pitchFamily="34" charset="0"/>
              </a:rPr>
              <a:t>These rights are described in the Laws of Nature and Nature’s God, the Declaration of Independence, the Bills of Rights and the spirit and intent of the success of the first American Revolution.</a:t>
            </a:r>
          </a:p>
          <a:p>
            <a:pPr marL="182880" indent="-182880">
              <a:lnSpc>
                <a:spcPts val="1300"/>
              </a:lnSpc>
              <a:spcBef>
                <a:spcPts val="300"/>
              </a:spcBef>
              <a:buClrTx/>
              <a:buSzPct val="100000"/>
              <a:buFont typeface="Wingdings" pitchFamily="2" charset="2"/>
              <a:buChar char="ü"/>
            </a:pPr>
            <a:r>
              <a:rPr lang="en-US" sz="1200" b="1" dirty="0" smtClean="0">
                <a:latin typeface="Calibri" pitchFamily="34" charset="0"/>
              </a:rPr>
              <a:t>These Certain Enumerated Unalienable Rights (70 ) are codified together for the first time by Freedom For All Seasons here:  </a:t>
            </a:r>
            <a:r>
              <a:rPr lang="en-US" sz="1050" dirty="0" smtClean="0">
                <a:latin typeface="Calibri" pitchFamily="34" charset="0"/>
                <a:hlinkClick r:id="rId2"/>
              </a:rPr>
              <a:t>http://www.freedomforallseasons.org/NaturalLawAndRightsReports/YOUR%20CERTAIN%20ENUMERATED%20UNALIENABLE%20RIGHTS%20(Revision%2011).pdf</a:t>
            </a:r>
            <a:endParaRPr lang="en-US" sz="1200" dirty="0" smtClean="0">
              <a:latin typeface="Calibri" pitchFamily="34" charset="0"/>
            </a:endParaRPr>
          </a:p>
          <a:p>
            <a:pPr marL="182880" indent="-182880">
              <a:lnSpc>
                <a:spcPts val="1400"/>
              </a:lnSpc>
              <a:spcBef>
                <a:spcPts val="600"/>
              </a:spcBef>
              <a:buClrTx/>
              <a:buSzPct val="100000"/>
              <a:buNone/>
            </a:pPr>
            <a:endParaRPr lang="en-US" sz="1400" dirty="0" smtClean="0">
              <a:latin typeface="Calibri" pitchFamily="34" charset="0"/>
            </a:endParaRPr>
          </a:p>
          <a:p>
            <a:pPr marL="182880" indent="-182880">
              <a:lnSpc>
                <a:spcPts val="1400"/>
              </a:lnSpc>
              <a:spcBef>
                <a:spcPts val="600"/>
              </a:spcBef>
              <a:buClrTx/>
              <a:buSzPct val="100000"/>
              <a:buFont typeface="Wingdings" pitchFamily="2" charset="2"/>
              <a:buChar char="ü"/>
            </a:pPr>
            <a:endParaRPr lang="en-US" sz="1400" dirty="0">
              <a:latin typeface="Calibri" pitchFamily="34" charset="0"/>
            </a:endParaRPr>
          </a:p>
        </p:txBody>
      </p:sp>
      <p:sp>
        <p:nvSpPr>
          <p:cNvPr id="6" name="Slide Number Placeholder 5"/>
          <p:cNvSpPr>
            <a:spLocks noGrp="1"/>
          </p:cNvSpPr>
          <p:nvPr>
            <p:ph type="sldNum" sz="quarter" idx="12"/>
          </p:nvPr>
        </p:nvSpPr>
        <p:spPr/>
        <p:txBody>
          <a:bodyPr/>
          <a:lstStyle/>
          <a:p>
            <a:r>
              <a:rPr lang="en-US" dirty="0" smtClean="0"/>
              <a:t>Slide </a:t>
            </a:r>
            <a:fld id="{3B5E910F-68E3-4DAE-BE3B-B0A28B2612EC}" type="slidenum">
              <a:rPr lang="en-US" smtClean="0"/>
              <a:pPr/>
              <a:t>20</a:t>
            </a:fld>
            <a:endParaRPr lang="en-US" dirty="0"/>
          </a:p>
        </p:txBody>
      </p:sp>
      <p:sp>
        <p:nvSpPr>
          <p:cNvPr id="7" name="Horizontal Scroll 6"/>
          <p:cNvSpPr/>
          <p:nvPr/>
        </p:nvSpPr>
        <p:spPr>
          <a:xfrm>
            <a:off x="5334000" y="0"/>
            <a:ext cx="3657600" cy="10668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nSpc>
                <a:spcPts val="1200"/>
              </a:lnSpc>
            </a:pPr>
            <a:r>
              <a:rPr lang="en-US" sz="1200" dirty="0" smtClean="0">
                <a:solidFill>
                  <a:schemeClr val="tx1"/>
                </a:solidFill>
              </a:rPr>
              <a:t>“When you get free from certain fixed concepts of the way the world is, you find it is far more subtle, and far more miraculous, than you thought it was.</a:t>
            </a:r>
          </a:p>
          <a:p>
            <a:pPr>
              <a:lnSpc>
                <a:spcPts val="1200"/>
              </a:lnSpc>
            </a:pPr>
            <a:r>
              <a:rPr lang="en-US" sz="1200" dirty="0" smtClean="0">
                <a:solidFill>
                  <a:schemeClr val="tx1"/>
                </a:solidFill>
              </a:rPr>
              <a:t>Alan Watts</a:t>
            </a:r>
            <a:endParaRPr lang="en-US" sz="1200" dirty="0">
              <a:solidFill>
                <a:schemeClr val="tx1"/>
              </a:solidFill>
            </a:endParaRPr>
          </a:p>
        </p:txBody>
      </p:sp>
      <p:sp>
        <p:nvSpPr>
          <p:cNvPr id="9" name="Horizontal Scroll 8"/>
          <p:cNvSpPr/>
          <p:nvPr/>
        </p:nvSpPr>
        <p:spPr>
          <a:xfrm>
            <a:off x="152400" y="457200"/>
            <a:ext cx="5105400" cy="2667000"/>
          </a:xfrm>
          <a:prstGeom prst="horizontalScroll">
            <a:avLst>
              <a:gd name="adj" fmla="val 6944"/>
            </a:avLst>
          </a:prstGeom>
        </p:spPr>
        <p:style>
          <a:lnRef idx="1">
            <a:schemeClr val="accent2"/>
          </a:lnRef>
          <a:fillRef idx="2">
            <a:schemeClr val="accent2"/>
          </a:fillRef>
          <a:effectRef idx="1">
            <a:schemeClr val="accent2"/>
          </a:effectRef>
          <a:fontRef idx="minor">
            <a:schemeClr val="dk1"/>
          </a:fontRef>
        </p:style>
        <p:txBody>
          <a:bodyPr rtlCol="0" anchor="ctr"/>
          <a:lstStyle/>
          <a:p>
            <a:pPr>
              <a:lnSpc>
                <a:spcPts val="1300"/>
              </a:lnSpc>
            </a:pPr>
            <a:r>
              <a:rPr lang="en-US" sz="1200" dirty="0" smtClean="0">
                <a:solidFill>
                  <a:schemeClr val="tx1"/>
                </a:solidFill>
              </a:rPr>
              <a:t>“Law.  That which is laid down, </a:t>
            </a:r>
            <a:r>
              <a:rPr lang="en-US" sz="1200" u="sng" dirty="0" smtClean="0">
                <a:solidFill>
                  <a:schemeClr val="tx1"/>
                </a:solidFill>
              </a:rPr>
              <a:t>ordained,</a:t>
            </a:r>
            <a:r>
              <a:rPr lang="en-US" sz="1200" dirty="0" smtClean="0">
                <a:solidFill>
                  <a:schemeClr val="tx1"/>
                </a:solidFill>
              </a:rPr>
              <a:t> or established.  A rule or method according to which phenomena or actions co-exist or follow each other.  Law, in its generic sense, is a body of rules of action or conduct prescribed </a:t>
            </a:r>
            <a:r>
              <a:rPr lang="en-US" sz="1200" u="sng" dirty="0" smtClean="0">
                <a:solidFill>
                  <a:schemeClr val="tx1"/>
                </a:solidFill>
              </a:rPr>
              <a:t>by controlling authority</a:t>
            </a:r>
            <a:r>
              <a:rPr lang="en-US" sz="1200" dirty="0" smtClean="0">
                <a:solidFill>
                  <a:schemeClr val="tx1"/>
                </a:solidFill>
              </a:rPr>
              <a:t>, and </a:t>
            </a:r>
            <a:r>
              <a:rPr lang="en-US" sz="1200" u="sng" dirty="0" smtClean="0">
                <a:solidFill>
                  <a:schemeClr val="tx1"/>
                </a:solidFill>
              </a:rPr>
              <a:t>having blinding legal force</a:t>
            </a:r>
            <a:r>
              <a:rPr lang="en-US" sz="1200" dirty="0" smtClean="0">
                <a:solidFill>
                  <a:schemeClr val="tx1"/>
                </a:solidFill>
              </a:rPr>
              <a:t>.  United States Fidelity and Guaranty Co. v. Guenther, 281 U.S. 34, 50 S.Ct. 165, 74 L.Ed. 683. that which </a:t>
            </a:r>
            <a:r>
              <a:rPr lang="en-US" sz="1200" u="sng" dirty="0" smtClean="0">
                <a:solidFill>
                  <a:schemeClr val="tx1"/>
                </a:solidFill>
              </a:rPr>
              <a:t>must be obeyed and followed by citizens  subject</a:t>
            </a:r>
            <a:r>
              <a:rPr lang="en-US" sz="1200" dirty="0" smtClean="0">
                <a:solidFill>
                  <a:schemeClr val="tx1"/>
                </a:solidFill>
              </a:rPr>
              <a:t> to sanctions or legal consequences is a law.  Law is a solemn expression of </a:t>
            </a:r>
            <a:r>
              <a:rPr lang="en-US" sz="1200" u="sng" dirty="0" smtClean="0">
                <a:solidFill>
                  <a:schemeClr val="tx1"/>
                </a:solidFill>
              </a:rPr>
              <a:t>the will of the supreme power of the  State</a:t>
            </a:r>
            <a:r>
              <a:rPr lang="en-US" sz="1200" dirty="0" smtClean="0">
                <a:solidFill>
                  <a:schemeClr val="tx1"/>
                </a:solidFill>
              </a:rPr>
              <a:t>.  Calif. Civil Code, para. 22.1.”</a:t>
            </a:r>
          </a:p>
          <a:p>
            <a:pPr>
              <a:lnSpc>
                <a:spcPts val="1300"/>
              </a:lnSpc>
            </a:pPr>
            <a:r>
              <a:rPr lang="en-US" sz="1200" dirty="0" smtClean="0">
                <a:solidFill>
                  <a:schemeClr val="tx1"/>
                </a:solidFill>
              </a:rPr>
              <a:t>Black’s Law dictionary, Fifth Edition  </a:t>
            </a:r>
          </a:p>
          <a:p>
            <a:pPr>
              <a:lnSpc>
                <a:spcPts val="1300"/>
              </a:lnSpc>
            </a:pPr>
            <a:r>
              <a:rPr lang="en-US" sz="1200" u="sng" dirty="0" smtClean="0">
                <a:solidFill>
                  <a:schemeClr val="tx1"/>
                </a:solidFill>
              </a:rPr>
              <a:t>FreedomForAllSeasons Note: “controlling authority” is the Grand Jury AND Trial Jury and Nullification  and direct vote of all government policy  in  a true and honest Republic.</a:t>
            </a:r>
            <a:endParaRPr lang="en-US" sz="1200" u="sng" dirty="0">
              <a:solidFill>
                <a:schemeClr val="tx1"/>
              </a:solidFill>
            </a:endParaRPr>
          </a:p>
        </p:txBody>
      </p:sp>
      <p:pic>
        <p:nvPicPr>
          <p:cNvPr id="11" name="Content Placeholder 10" descr="Crime-Expense.jpg"/>
          <p:cNvPicPr>
            <a:picLocks noGrp="1" noChangeAspect="1"/>
          </p:cNvPicPr>
          <p:nvPr>
            <p:ph sz="half" idx="2"/>
          </p:nvPr>
        </p:nvPicPr>
        <p:blipFill>
          <a:blip r:embed="rId3" cstate="print"/>
          <a:stretch>
            <a:fillRect/>
          </a:stretch>
        </p:blipFill>
        <p:spPr>
          <a:xfrm>
            <a:off x="5410200" y="1981200"/>
            <a:ext cx="3581400" cy="2843474"/>
          </a:xfrm>
        </p:spPr>
      </p:pic>
      <p:sp>
        <p:nvSpPr>
          <p:cNvPr id="10" name="Footer Placeholder 9"/>
          <p:cNvSpPr>
            <a:spLocks noGrp="1"/>
          </p:cNvSpPr>
          <p:nvPr>
            <p:ph type="ftr" sz="quarter" idx="11"/>
          </p:nvPr>
        </p:nvSpPr>
        <p:spPr>
          <a:xfrm>
            <a:off x="5410200" y="6324600"/>
            <a:ext cx="2514600" cy="304800"/>
          </a:xfrm>
        </p:spPr>
        <p:txBody>
          <a:bodyPr/>
          <a:lstStyle/>
          <a:p>
            <a:r>
              <a:rPr lang="en-US" dirty="0" smtClean="0"/>
              <a:t>www.FreedomForAllSeasons.org</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286" y="304800"/>
            <a:ext cx="3976914" cy="609600"/>
          </a:xfrm>
        </p:spPr>
        <p:txBody>
          <a:bodyPr>
            <a:normAutofit/>
          </a:bodyPr>
          <a:lstStyle/>
          <a:p>
            <a:r>
              <a:rPr lang="en-US" sz="1600" dirty="0" smtClean="0"/>
              <a:t>Few Sheriffs stand tall – part 1 of 2 Separating the lies from the truth</a:t>
            </a:r>
            <a:endParaRPr lang="en-US" sz="1600" dirty="0"/>
          </a:p>
        </p:txBody>
      </p:sp>
      <p:sp>
        <p:nvSpPr>
          <p:cNvPr id="3" name="Content Placeholder 2"/>
          <p:cNvSpPr>
            <a:spLocks noGrp="1"/>
          </p:cNvSpPr>
          <p:nvPr>
            <p:ph sz="half" idx="1"/>
          </p:nvPr>
        </p:nvSpPr>
        <p:spPr>
          <a:xfrm>
            <a:off x="152400" y="1066800"/>
            <a:ext cx="4800600" cy="5562600"/>
          </a:xfrm>
          <a:ln w="38100">
            <a:solidFill>
              <a:schemeClr val="accent1">
                <a:lumMod val="75000"/>
              </a:schemeClr>
            </a:solidFill>
          </a:ln>
        </p:spPr>
        <p:txBody>
          <a:bodyPr>
            <a:noAutofit/>
          </a:bodyPr>
          <a:lstStyle/>
          <a:p>
            <a:pPr indent="-182880">
              <a:buClrTx/>
              <a:buFont typeface="Wingdings" pitchFamily="2" charset="2"/>
              <a:buChar char="v"/>
            </a:pPr>
            <a:r>
              <a:rPr lang="en-US" sz="1200" dirty="0" smtClean="0">
                <a:latin typeface="Calibri" pitchFamily="34" charset="0"/>
              </a:rPr>
              <a:t>Sheriffs Stand TALL for the Constitution - </a:t>
            </a:r>
          </a:p>
          <a:p>
            <a:pPr indent="-182880">
              <a:buClrTx/>
              <a:buFont typeface="Wingdings" pitchFamily="2" charset="2"/>
              <a:buChar char="v"/>
            </a:pPr>
            <a:r>
              <a:rPr lang="en-US" sz="1200" dirty="0" smtClean="0">
                <a:latin typeface="Calibri" pitchFamily="34" charset="0"/>
              </a:rPr>
              <a:t>Eight county sheriffs from Northern CA and Southern OR speaking on a panel at the Defend Rural America Land seizures October 22, 2011 in Yreka. </a:t>
            </a:r>
            <a:r>
              <a:rPr lang="en-US" sz="1200" dirty="0" smtClean="0">
                <a:latin typeface="Calibri" pitchFamily="34" charset="0"/>
                <a:hlinkClick r:id="rId2"/>
              </a:rPr>
              <a:t>http://www.youtube.com/watch?v=e4RuWK2Ww-4</a:t>
            </a:r>
            <a:r>
              <a:rPr lang="en-US" sz="1200" dirty="0" smtClean="0">
                <a:latin typeface="Calibri" pitchFamily="34" charset="0"/>
              </a:rPr>
              <a:t>  </a:t>
            </a:r>
          </a:p>
          <a:p>
            <a:pPr indent="-182880">
              <a:buClrTx/>
              <a:buFont typeface="Wingdings" pitchFamily="2" charset="2"/>
              <a:buChar char="v"/>
            </a:pPr>
            <a:r>
              <a:rPr lang="en-US" sz="1200" b="1" dirty="0" smtClean="0">
                <a:latin typeface="Calibri" pitchFamily="34" charset="0"/>
              </a:rPr>
              <a:t>There are 3141 counties in America,  eight with balls. </a:t>
            </a:r>
          </a:p>
          <a:p>
            <a:pPr indent="-182880">
              <a:buClrTx/>
              <a:buFont typeface="Wingdings" pitchFamily="2" charset="2"/>
              <a:buChar char="v"/>
            </a:pPr>
            <a:r>
              <a:rPr lang="en-US" sz="1200" dirty="0" smtClean="0">
                <a:latin typeface="Calibri" pitchFamily="34" charset="0"/>
              </a:rPr>
              <a:t>We need about  0.5 % to 1% for critical mass and change, </a:t>
            </a:r>
          </a:p>
          <a:p>
            <a:pPr indent="-182880">
              <a:buClrTx/>
              <a:buFont typeface="Wingdings" pitchFamily="2" charset="2"/>
              <a:buChar char="v"/>
            </a:pPr>
            <a:r>
              <a:rPr lang="en-US" sz="1200" dirty="0" smtClean="0">
                <a:latin typeface="Calibri" pitchFamily="34" charset="0"/>
              </a:rPr>
              <a:t>i.e. 31 Sheriffs = 1% of 3141 counties) to stand up &amp; throw out ALL GLOBAL TO LOCAL government serial taking agencies &amp; their NGO’s. </a:t>
            </a:r>
          </a:p>
          <a:p>
            <a:pPr indent="-182880">
              <a:buClrTx/>
              <a:buFont typeface="Wingdings" pitchFamily="2" charset="2"/>
              <a:buChar char="v"/>
            </a:pPr>
            <a:r>
              <a:rPr lang="en-US" sz="1200" dirty="0" smtClean="0">
                <a:latin typeface="Calibri" pitchFamily="34" charset="0"/>
                <a:hlinkClick r:id="rId3"/>
              </a:rPr>
              <a:t>Border Collapse And What The NRA and Local Sheriffs Have To Say</a:t>
            </a:r>
            <a:endParaRPr lang="en-US" sz="1200" dirty="0" smtClean="0">
              <a:latin typeface="Calibri" pitchFamily="34" charset="0"/>
              <a:hlinkClick r:id="rId4"/>
            </a:endParaRPr>
          </a:p>
          <a:p>
            <a:pPr indent="-182880">
              <a:buClrTx/>
              <a:buFont typeface="Wingdings" pitchFamily="2" charset="2"/>
              <a:buChar char="v"/>
            </a:pPr>
            <a:r>
              <a:rPr lang="en-US" sz="1200" dirty="0" smtClean="0">
                <a:latin typeface="Calibri" pitchFamily="34" charset="0"/>
                <a:hlinkClick r:id="rId4"/>
              </a:rPr>
              <a:t>http://politicalvelcraft.org/2011/11/14/u-s-sheriffs-rise-up-against-federal-government-sheriff-threatens-feds-with-swat-team/</a:t>
            </a:r>
            <a:r>
              <a:rPr lang="en-US" sz="1200" dirty="0" smtClean="0">
                <a:latin typeface="Calibri" pitchFamily="34" charset="0"/>
              </a:rPr>
              <a:t>   </a:t>
            </a:r>
          </a:p>
          <a:p>
            <a:pPr indent="-182880">
              <a:buClrTx/>
              <a:buFont typeface="Wingdings" pitchFamily="2" charset="2"/>
              <a:buChar char="v"/>
            </a:pPr>
            <a:r>
              <a:rPr lang="en-US" sz="1200" dirty="0" smtClean="0">
                <a:latin typeface="Calibri" pitchFamily="34" charset="0"/>
                <a:hlinkClick r:id="rId5"/>
              </a:rPr>
              <a:t>Nevada Sheriff Tony DeMeo Stops Federal Government: Feds Engaging In Illegal Confiscation Of Cattle And Water Rights Of County Property Owner.</a:t>
            </a:r>
            <a:r>
              <a:rPr lang="en-US" sz="1200" dirty="0" smtClean="0">
                <a:latin typeface="Calibri" pitchFamily="34" charset="0"/>
              </a:rPr>
              <a:t> </a:t>
            </a:r>
          </a:p>
          <a:p>
            <a:pPr indent="-182880">
              <a:buClrTx/>
              <a:buFont typeface="Wingdings" pitchFamily="2" charset="2"/>
              <a:buChar char="v"/>
            </a:pPr>
            <a:r>
              <a:rPr lang="en-US" sz="1200" dirty="0" smtClean="0">
                <a:latin typeface="Calibri" pitchFamily="34" charset="0"/>
                <a:hlinkClick r:id="rId6"/>
              </a:rPr>
              <a:t>Oregon Sheriff Gil Gilbertson Gives Federal Agents The Boot: Feds Have No Jurisdiction!</a:t>
            </a:r>
            <a:r>
              <a:rPr lang="en-US" sz="1200" dirty="0" smtClean="0">
                <a:latin typeface="Calibri" pitchFamily="34" charset="0"/>
              </a:rPr>
              <a:t> </a:t>
            </a:r>
          </a:p>
          <a:p>
            <a:pPr indent="-182880">
              <a:buClrTx/>
              <a:buFont typeface="Wingdings" pitchFamily="2" charset="2"/>
              <a:buChar char="v"/>
            </a:pPr>
            <a:r>
              <a:rPr lang="en-US" sz="1200" dirty="0" smtClean="0">
                <a:latin typeface="Calibri" pitchFamily="34" charset="0"/>
                <a:hlinkClick r:id="rId7"/>
              </a:rPr>
              <a:t>Obama’s Federal Stooges Beginning To Understand The Power Of Sheriffs: Sheriff Warns Federal Agents They Will Be Arrested If They Interfere!</a:t>
            </a:r>
            <a:r>
              <a:rPr lang="en-US" sz="1200" dirty="0" smtClean="0">
                <a:latin typeface="Calibri" pitchFamily="34" charset="0"/>
              </a:rPr>
              <a:t> </a:t>
            </a:r>
          </a:p>
          <a:p>
            <a:pPr indent="-182880">
              <a:buClrTx/>
              <a:buFont typeface="Wingdings" pitchFamily="2" charset="2"/>
              <a:buChar char="v"/>
            </a:pPr>
            <a:r>
              <a:rPr lang="en-US" sz="1200" dirty="0" smtClean="0">
                <a:latin typeface="Calibri" pitchFamily="34" charset="0"/>
                <a:hlinkClick r:id="rId8"/>
              </a:rPr>
              <a:t>Arizona Sheriff: ‘If Decapitating Police Officers Is Not Terrorism, What is?’: More Troops At Korean Border Than Deadly U.S. Mexican Border.</a:t>
            </a:r>
            <a:endParaRPr lang="en-US" sz="1200" dirty="0" smtClean="0">
              <a:latin typeface="Calibri" pitchFamily="34" charset="0"/>
            </a:endParaRPr>
          </a:p>
          <a:p>
            <a:pPr indent="-182880">
              <a:buClrTx/>
              <a:buFont typeface="Wingdings" pitchFamily="2" charset="2"/>
              <a:buChar char="v"/>
            </a:pPr>
            <a:r>
              <a:rPr lang="en-US" sz="1100" b="1" dirty="0" smtClean="0">
                <a:latin typeface="Calibri" pitchFamily="34" charset="0"/>
              </a:rPr>
              <a:t>How you can support the County Sheriff Project:</a:t>
            </a:r>
            <a:endParaRPr lang="en-US" sz="1100" dirty="0" smtClean="0">
              <a:latin typeface="Calibri" pitchFamily="34" charset="0"/>
            </a:endParaRPr>
          </a:p>
          <a:p>
            <a:pPr marL="342900" lvl="1" indent="-182880">
              <a:lnSpc>
                <a:spcPts val="1200"/>
              </a:lnSpc>
              <a:buClrTx/>
              <a:buAutoNum type="arabicPeriod"/>
            </a:pPr>
            <a:r>
              <a:rPr lang="en-US" sz="1200" dirty="0" smtClean="0">
                <a:latin typeface="Calibri" pitchFamily="34" charset="0"/>
              </a:rPr>
              <a:t>Visit their Website at </a:t>
            </a:r>
            <a:r>
              <a:rPr lang="en-US" sz="1200" dirty="0" smtClean="0">
                <a:latin typeface="Calibri" pitchFamily="34" charset="0"/>
                <a:hlinkClick r:id="rId9"/>
              </a:rPr>
              <a:t>http://CountySheriffProject.org</a:t>
            </a:r>
            <a:r>
              <a:rPr lang="en-US" sz="1200" dirty="0" smtClean="0">
                <a:latin typeface="Calibri" pitchFamily="34" charset="0"/>
              </a:rPr>
              <a:t> </a:t>
            </a:r>
          </a:p>
          <a:p>
            <a:pPr marL="342900" lvl="1" indent="-182880">
              <a:lnSpc>
                <a:spcPts val="1200"/>
              </a:lnSpc>
              <a:buClrTx/>
              <a:buAutoNum type="arabicPeriod"/>
            </a:pPr>
            <a:r>
              <a:rPr lang="en-US" sz="1200" dirty="0" smtClean="0">
                <a:latin typeface="Calibri" pitchFamily="34" charset="0"/>
              </a:rPr>
              <a:t>Share this video to your social networks and email lists.</a:t>
            </a:r>
          </a:p>
          <a:p>
            <a:pPr marL="342900" lvl="1" indent="-182880">
              <a:lnSpc>
                <a:spcPts val="1200"/>
              </a:lnSpc>
              <a:buClrTx/>
              <a:buAutoNum type="arabicPeriod"/>
            </a:pPr>
            <a:r>
              <a:rPr lang="en-US" sz="1200" dirty="0" smtClean="0">
                <a:latin typeface="Calibri" pitchFamily="34" charset="0"/>
              </a:rPr>
              <a:t> Give your local Sheriff a copy of Sheriff Mack's book "The County Sheriff: America's Last Hope" available at </a:t>
            </a:r>
            <a:r>
              <a:rPr lang="en-US" sz="1200" dirty="0" smtClean="0">
                <a:latin typeface="Calibri" pitchFamily="34" charset="0"/>
                <a:hlinkClick r:id="rId10"/>
              </a:rPr>
              <a:t>http://SheriffMack.com</a:t>
            </a:r>
            <a:r>
              <a:rPr lang="en-US" sz="1200" dirty="0" smtClean="0">
                <a:latin typeface="Calibri" pitchFamily="34" charset="0"/>
              </a:rPr>
              <a:t>, and </a:t>
            </a:r>
            <a:r>
              <a:rPr lang="en-US" sz="1500" dirty="0" smtClean="0">
                <a:latin typeface="Calibri" pitchFamily="34" charset="0"/>
              </a:rPr>
              <a:t>tell them about the County Sheriff Project.</a:t>
            </a:r>
            <a:endParaRPr lang="en-US" sz="1500" dirty="0"/>
          </a:p>
        </p:txBody>
      </p:sp>
      <p:pic>
        <p:nvPicPr>
          <p:cNvPr id="7" name="Content Placeholder 6" descr="DOTDecoy3By4.jpg"/>
          <p:cNvPicPr>
            <a:picLocks noGrp="1" noChangeAspect="1"/>
          </p:cNvPicPr>
          <p:nvPr>
            <p:ph sz="half" idx="2"/>
          </p:nvPr>
        </p:nvPicPr>
        <p:blipFill>
          <a:blip r:embed="rId11" cstate="print"/>
          <a:stretch>
            <a:fillRect/>
          </a:stretch>
        </p:blipFill>
        <p:spPr>
          <a:xfrm>
            <a:off x="6248400" y="914401"/>
            <a:ext cx="1752600" cy="1415561"/>
          </a:xfrm>
        </p:spPr>
      </p:pic>
      <p:sp>
        <p:nvSpPr>
          <p:cNvPr id="6" name="Slide Number Placeholder 5"/>
          <p:cNvSpPr>
            <a:spLocks noGrp="1"/>
          </p:cNvSpPr>
          <p:nvPr>
            <p:ph type="sldNum" sz="quarter" idx="12"/>
          </p:nvPr>
        </p:nvSpPr>
        <p:spPr/>
        <p:txBody>
          <a:bodyPr/>
          <a:lstStyle/>
          <a:p>
            <a:r>
              <a:rPr lang="en-US" dirty="0" smtClean="0"/>
              <a:t>Slide </a:t>
            </a:r>
            <a:fld id="{3B5E910F-68E3-4DAE-BE3B-B0A28B2612EC}" type="slidenum">
              <a:rPr lang="en-US" smtClean="0"/>
              <a:pPr/>
              <a:t>21</a:t>
            </a:fld>
            <a:endParaRPr lang="en-US" dirty="0"/>
          </a:p>
        </p:txBody>
      </p:sp>
      <p:sp>
        <p:nvSpPr>
          <p:cNvPr id="8" name="Horizontal Scroll 7"/>
          <p:cNvSpPr/>
          <p:nvPr/>
        </p:nvSpPr>
        <p:spPr>
          <a:xfrm>
            <a:off x="4572000" y="0"/>
            <a:ext cx="4343400" cy="914400"/>
          </a:xfrm>
          <a:prstGeom prst="horizontalScrol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000"/>
              </a:lnSpc>
            </a:pPr>
            <a:r>
              <a:rPr lang="en-US" sz="1050" dirty="0" smtClean="0">
                <a:solidFill>
                  <a:schemeClr val="tx1"/>
                </a:solidFill>
                <a:latin typeface="Calibri" pitchFamily="34" charset="0"/>
              </a:rPr>
              <a:t>Larceny. In criminal law. The wrongful and fraudulent taking and carrying away by one person of the mere personal goods of another from any place, with a felonious intent to convert them to his (the taker's) use, and make them his property, without the consent of the owner. Blacks Law Dictionary 1910, 2nd Edition</a:t>
            </a:r>
          </a:p>
        </p:txBody>
      </p:sp>
      <p:sp>
        <p:nvSpPr>
          <p:cNvPr id="9" name="TextBox 8"/>
          <p:cNvSpPr txBox="1"/>
          <p:nvPr/>
        </p:nvSpPr>
        <p:spPr>
          <a:xfrm>
            <a:off x="5410200" y="2514600"/>
            <a:ext cx="3505200" cy="3939540"/>
          </a:xfrm>
          <a:prstGeom prst="rect">
            <a:avLst/>
          </a:prstGeom>
          <a:solidFill>
            <a:schemeClr val="bg1"/>
          </a:solidFill>
          <a:ln w="38100">
            <a:solidFill>
              <a:schemeClr val="accent6">
                <a:lumMod val="75000"/>
              </a:schemeClr>
            </a:solidFill>
          </a:ln>
        </p:spPr>
        <p:txBody>
          <a:bodyPr wrap="square" rtlCol="0">
            <a:spAutoFit/>
          </a:bodyPr>
          <a:lstStyle/>
          <a:p>
            <a:pPr indent="-274320">
              <a:lnSpc>
                <a:spcPts val="1200"/>
              </a:lnSpc>
            </a:pPr>
            <a:r>
              <a:rPr lang="en-US" sz="1100" dirty="0" smtClean="0">
                <a:latin typeface="Calibri" pitchFamily="34" charset="0"/>
              </a:rPr>
              <a:t>“Here it is in a nutshell. The IRS is a private, debt collection agency for the private banking system known as the Federal Reserve Bank. The IRS is not a government agency. I repeat, the IRS is not a government agency. Never has been, never will be.</a:t>
            </a:r>
          </a:p>
          <a:p>
            <a:pPr>
              <a:lnSpc>
                <a:spcPts val="1200"/>
              </a:lnSpc>
            </a:pPr>
            <a:endParaRPr lang="en-US" sz="1100" dirty="0" smtClean="0">
              <a:latin typeface="Calibri" pitchFamily="34" charset="0"/>
            </a:endParaRPr>
          </a:p>
          <a:p>
            <a:pPr>
              <a:lnSpc>
                <a:spcPts val="1200"/>
              </a:lnSpc>
            </a:pPr>
            <a:r>
              <a:rPr lang="en-US" sz="1100" dirty="0" smtClean="0">
                <a:latin typeface="Calibri" pitchFamily="34" charset="0"/>
              </a:rPr>
              <a:t>The IRS is formerly the Bureau of Internal Revenue (BIR) situated in and with authority only in the Philippine Islands (Trust Fund # 61), and moved into Puerto Rico (Trust Fund # 62). In the 1950’s, with the stroke of the pen, the BIR was transformed into the current notorious IRS and brought onto the 50 united States. </a:t>
            </a:r>
            <a:r>
              <a:rPr lang="en-US" sz="1100" u="sng" dirty="0" smtClean="0">
                <a:latin typeface="Calibri" pitchFamily="34" charset="0"/>
              </a:rPr>
              <a:t>This was done without any Congressional authority whatsoever. There is no Congressional authority for the IRS to exist and operate in the 50 states recorded anywhere in any law-books.</a:t>
            </a:r>
            <a:r>
              <a:rPr lang="en-US" sz="1100" dirty="0" smtClean="0">
                <a:latin typeface="Calibri" pitchFamily="34" charset="0"/>
              </a:rPr>
              <a:t> Again, keep in mind, that the IRS is the “Private, debt collection agency for the private banking system known as the Federal Reserve Banks.”</a:t>
            </a:r>
          </a:p>
          <a:p>
            <a:pPr>
              <a:lnSpc>
                <a:spcPts val="1200"/>
              </a:lnSpc>
            </a:pPr>
            <a:endParaRPr lang="en-US" sz="1100" dirty="0" smtClean="0">
              <a:latin typeface="Calibri" pitchFamily="34" charset="0"/>
            </a:endParaRPr>
          </a:p>
          <a:p>
            <a:pPr>
              <a:lnSpc>
                <a:spcPts val="1200"/>
              </a:lnSpc>
            </a:pPr>
            <a:r>
              <a:rPr lang="en-US" sz="1100" dirty="0" smtClean="0">
                <a:latin typeface="Calibri" pitchFamily="34" charset="0"/>
              </a:rPr>
              <a:t>Due to the abysmal ignorance of the American people, most Americans do not realize that there are two title 26.”</a:t>
            </a:r>
          </a:p>
          <a:p>
            <a:pPr>
              <a:lnSpc>
                <a:spcPts val="1200"/>
              </a:lnSpc>
            </a:pPr>
            <a:r>
              <a:rPr lang="en-US" sz="1100" b="1" dirty="0" smtClean="0">
                <a:latin typeface="Calibri" pitchFamily="34" charset="0"/>
              </a:rPr>
              <a:t>Rico For Sheriff</a:t>
            </a:r>
          </a:p>
          <a:p>
            <a:pPr>
              <a:lnSpc>
                <a:spcPts val="1200"/>
              </a:lnSpc>
            </a:pPr>
            <a:r>
              <a:rPr lang="en-US" sz="1100" dirty="0" smtClean="0">
                <a:latin typeface="Calibri" pitchFamily="34" charset="0"/>
                <a:hlinkClick r:id="rId12"/>
              </a:rPr>
              <a:t>http://ricoforsheriff.com/irs-liens-and-levys</a:t>
            </a:r>
            <a:endParaRPr lang="en-US" sz="1100" dirty="0" smtClean="0">
              <a:latin typeface="Calibri" pitchFamily="34" charset="0"/>
            </a:endParaRPr>
          </a:p>
          <a:p>
            <a:pPr>
              <a:lnSpc>
                <a:spcPts val="1200"/>
              </a:lnSpc>
            </a:pPr>
            <a:r>
              <a:rPr lang="en-US" sz="1100" b="1" dirty="0" smtClean="0">
                <a:latin typeface="Calibri" pitchFamily="34" charset="0"/>
              </a:rPr>
              <a:t>Read candidate Rico for  Sheriff campaign  speech  </a:t>
            </a:r>
            <a:r>
              <a:rPr lang="en-US" sz="1100" dirty="0" smtClean="0">
                <a:latin typeface="Calibri" pitchFamily="34" charset="0"/>
              </a:rPr>
              <a:t>- </a:t>
            </a:r>
            <a:r>
              <a:rPr lang="en-US" sz="1100" dirty="0" smtClean="0">
                <a:latin typeface="Calibri" pitchFamily="34" charset="0"/>
                <a:hlinkClick r:id="rId13"/>
              </a:rPr>
              <a:t>http://ricoforsheriff.com/irs-liens-and-levys/196</a:t>
            </a:r>
            <a:r>
              <a:rPr lang="en-US" sz="1100" dirty="0" smtClean="0">
                <a:latin typeface="Calibri" pitchFamily="34" charset="0"/>
              </a:rPr>
              <a:t> </a:t>
            </a:r>
          </a:p>
        </p:txBody>
      </p:sp>
      <p:sp>
        <p:nvSpPr>
          <p:cNvPr id="10" name="Footer Placeholder 9"/>
          <p:cNvSpPr>
            <a:spLocks noGrp="1"/>
          </p:cNvSpPr>
          <p:nvPr>
            <p:ph type="ftr" sz="quarter" idx="11"/>
          </p:nvPr>
        </p:nvSpPr>
        <p:spPr/>
        <p:txBody>
          <a:bodyPr/>
          <a:lstStyle/>
          <a:p>
            <a:r>
              <a:rPr lang="en-US" dirty="0" smtClean="0"/>
              <a:t>www.FreedomForAllSeasons.org</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4422648" cy="609600"/>
          </a:xfrm>
        </p:spPr>
        <p:txBody>
          <a:bodyPr>
            <a:normAutofit/>
          </a:bodyPr>
          <a:lstStyle/>
          <a:p>
            <a:r>
              <a:rPr lang="en-US" sz="1400" dirty="0" smtClean="0"/>
              <a:t>Few sheriffs stand tall – part 2 of 2</a:t>
            </a:r>
            <a:br>
              <a:rPr lang="en-US" sz="1400" dirty="0" smtClean="0"/>
            </a:br>
            <a:r>
              <a:rPr lang="en-US" sz="1400" dirty="0" smtClean="0"/>
              <a:t>Sheriffs are they going to wake up</a:t>
            </a:r>
            <a:endParaRPr lang="en-US" sz="1400" dirty="0"/>
          </a:p>
        </p:txBody>
      </p:sp>
      <p:pic>
        <p:nvPicPr>
          <p:cNvPr id="7" name="Content Placeholder 6" descr="Sheriffs-Awaken.png"/>
          <p:cNvPicPr>
            <a:picLocks noGrp="1" noChangeAspect="1"/>
          </p:cNvPicPr>
          <p:nvPr>
            <p:ph sz="half" idx="1"/>
          </p:nvPr>
        </p:nvPicPr>
        <p:blipFill>
          <a:blip r:embed="rId2" cstate="print"/>
          <a:stretch>
            <a:fillRect/>
          </a:stretch>
        </p:blipFill>
        <p:spPr>
          <a:xfrm>
            <a:off x="304798" y="1219069"/>
            <a:ext cx="5486402" cy="5410332"/>
          </a:xfrm>
        </p:spPr>
      </p:pic>
      <p:sp>
        <p:nvSpPr>
          <p:cNvPr id="4" name="Content Placeholder 3"/>
          <p:cNvSpPr>
            <a:spLocks noGrp="1"/>
          </p:cNvSpPr>
          <p:nvPr>
            <p:ph sz="half" idx="2"/>
          </p:nvPr>
        </p:nvSpPr>
        <p:spPr>
          <a:xfrm>
            <a:off x="5943600" y="1752600"/>
            <a:ext cx="3048000" cy="2209800"/>
          </a:xfrm>
          <a:ln w="38100">
            <a:solidFill>
              <a:schemeClr val="accent6"/>
            </a:solidFill>
          </a:ln>
        </p:spPr>
        <p:txBody>
          <a:bodyPr>
            <a:normAutofit/>
          </a:bodyPr>
          <a:lstStyle/>
          <a:p>
            <a:pPr marL="182880" indent="-182880">
              <a:lnSpc>
                <a:spcPts val="1500"/>
              </a:lnSpc>
              <a:spcBef>
                <a:spcPts val="600"/>
              </a:spcBef>
              <a:buClrTx/>
              <a:buSzPct val="90000"/>
              <a:buFont typeface="+mj-lt"/>
              <a:buAutoNum type="arabicParenR"/>
            </a:pPr>
            <a:r>
              <a:rPr lang="en-US" sz="1200" dirty="0" smtClean="0">
                <a:hlinkClick r:id="rId3"/>
              </a:rPr>
              <a:t>Access to letter at left with links hot</a:t>
            </a:r>
            <a:endParaRPr lang="en-US" sz="1200" dirty="0" smtClean="0"/>
          </a:p>
          <a:p>
            <a:pPr marL="182880" indent="-182880">
              <a:lnSpc>
                <a:spcPts val="1500"/>
              </a:lnSpc>
              <a:spcBef>
                <a:spcPts val="600"/>
              </a:spcBef>
              <a:buClrTx/>
              <a:buSzPct val="90000"/>
              <a:buFont typeface="+mj-lt"/>
              <a:buAutoNum type="arabicParenR"/>
            </a:pPr>
            <a:r>
              <a:rPr lang="en-US" sz="1200" dirty="0" smtClean="0">
                <a:hlinkClick r:id="rId4"/>
              </a:rPr>
              <a:t>13 Things the Government does not want your to know (written by a Canadian Freedom Fighter)</a:t>
            </a:r>
            <a:endParaRPr lang="en-US" sz="1200" dirty="0" smtClean="0"/>
          </a:p>
          <a:p>
            <a:pPr marL="182880" indent="-182880">
              <a:lnSpc>
                <a:spcPts val="1500"/>
              </a:lnSpc>
              <a:spcBef>
                <a:spcPts val="600"/>
              </a:spcBef>
              <a:buClrTx/>
              <a:buSzPct val="90000"/>
              <a:buFont typeface="+mj-lt"/>
              <a:buAutoNum type="arabicParenR"/>
            </a:pPr>
            <a:r>
              <a:rPr lang="en-US" sz="1200" b="1" dirty="0" smtClean="0">
                <a:hlinkClick r:id="rId5"/>
              </a:rPr>
              <a:t>TO TRAVEL IS A "</a:t>
            </a:r>
            <a:r>
              <a:rPr lang="en-US" sz="1200" b="1" i="1" dirty="0" smtClean="0">
                <a:hlinkClick r:id="rId5"/>
              </a:rPr>
              <a:t>RIGHT</a:t>
            </a:r>
            <a:r>
              <a:rPr lang="en-US" sz="1200" b="1" dirty="0" smtClean="0">
                <a:hlinkClick r:id="rId5"/>
              </a:rPr>
              <a:t>,“ NOT A GOVERNMENT GRANTED "</a:t>
            </a:r>
            <a:r>
              <a:rPr lang="en-US" sz="1200" b="1" i="1" dirty="0" smtClean="0">
                <a:hlinkClick r:id="rId5"/>
              </a:rPr>
              <a:t>PRIVILEGE</a:t>
            </a:r>
            <a:r>
              <a:rPr lang="en-US" sz="1200" b="1" dirty="0" smtClean="0">
                <a:hlinkClick r:id="rId5"/>
              </a:rPr>
              <a:t> "</a:t>
            </a:r>
            <a:endParaRPr lang="en-US" sz="1200" dirty="0" smtClean="0"/>
          </a:p>
          <a:p>
            <a:pPr marL="182880" indent="-182880">
              <a:lnSpc>
                <a:spcPts val="1500"/>
              </a:lnSpc>
              <a:spcBef>
                <a:spcPts val="600"/>
              </a:spcBef>
              <a:buClrTx/>
              <a:buSzPct val="90000"/>
              <a:buFont typeface="+mj-lt"/>
              <a:buAutoNum type="arabicParenR"/>
            </a:pPr>
            <a:r>
              <a:rPr lang="en-US" sz="1200" dirty="0" smtClean="0">
                <a:hlinkClick r:id="rId3"/>
              </a:rPr>
              <a:t>Much More Freedoms to Find The Way OUT From </a:t>
            </a:r>
            <a:r>
              <a:rPr lang="en-US" sz="1400" dirty="0" smtClean="0">
                <a:hlinkClick r:id="rId3"/>
              </a:rPr>
              <a:t>De Facto Laws</a:t>
            </a:r>
            <a:endParaRPr lang="en-US" sz="1400" dirty="0"/>
          </a:p>
        </p:txBody>
      </p:sp>
      <p:sp>
        <p:nvSpPr>
          <p:cNvPr id="6" name="Slide Number Placeholder 5"/>
          <p:cNvSpPr>
            <a:spLocks noGrp="1"/>
          </p:cNvSpPr>
          <p:nvPr>
            <p:ph type="sldNum" sz="quarter" idx="12"/>
          </p:nvPr>
        </p:nvSpPr>
        <p:spPr/>
        <p:txBody>
          <a:bodyPr/>
          <a:lstStyle/>
          <a:p>
            <a:r>
              <a:rPr lang="en-US" dirty="0" smtClean="0"/>
              <a:t>Slide </a:t>
            </a:r>
            <a:fld id="{3B5E910F-68E3-4DAE-BE3B-B0A28B2612EC}" type="slidenum">
              <a:rPr lang="en-US" smtClean="0"/>
              <a:pPr/>
              <a:t>22</a:t>
            </a:fld>
            <a:endParaRPr lang="en-US" dirty="0"/>
          </a:p>
        </p:txBody>
      </p:sp>
      <p:sp>
        <p:nvSpPr>
          <p:cNvPr id="8" name="Horizontal Scroll 7"/>
          <p:cNvSpPr/>
          <p:nvPr/>
        </p:nvSpPr>
        <p:spPr>
          <a:xfrm>
            <a:off x="4191000" y="0"/>
            <a:ext cx="4800600" cy="1295400"/>
          </a:xfrm>
          <a:prstGeom prst="horizontalScroll">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200"/>
              </a:lnSpc>
            </a:pPr>
            <a:r>
              <a:rPr lang="en-US" sz="1200" dirty="0" smtClean="0">
                <a:solidFill>
                  <a:schemeClr val="tx1"/>
                </a:solidFill>
                <a:latin typeface="Calibri" pitchFamily="34" charset="0"/>
              </a:rPr>
              <a:t>"Any law which would place the keeping and safe conduct of another in the hands of even a conservator of the peace, unless for some breach of the peace committed in his presence, or upon suspicion of felony, would be most oppressive and unjust, and destroy all the rights which our Constitution guarantees." Pinkerton v </a:t>
            </a:r>
            <a:r>
              <a:rPr lang="en-US" sz="1200" i="1" dirty="0" smtClean="0">
                <a:solidFill>
                  <a:schemeClr val="tx1"/>
                </a:solidFill>
                <a:latin typeface="Calibri" pitchFamily="34" charset="0"/>
              </a:rPr>
              <a:t>Verberg</a:t>
            </a:r>
            <a:r>
              <a:rPr lang="en-US" sz="1200" dirty="0" smtClean="0">
                <a:solidFill>
                  <a:schemeClr val="tx1"/>
                </a:solidFill>
                <a:latin typeface="Calibri" pitchFamily="34" charset="0"/>
              </a:rPr>
              <a:t>, 78 Mich 573, 584; 44 NW 579, 582-583 (1889). </a:t>
            </a:r>
            <a:endParaRPr lang="en-US" sz="1200" dirty="0">
              <a:solidFill>
                <a:schemeClr val="tx1"/>
              </a:solidFill>
              <a:latin typeface="Calibri" pitchFamily="34" charset="0"/>
            </a:endParaRPr>
          </a:p>
        </p:txBody>
      </p:sp>
      <p:sp>
        <p:nvSpPr>
          <p:cNvPr id="9" name="Footer Placeholder 8"/>
          <p:cNvSpPr>
            <a:spLocks noGrp="1"/>
          </p:cNvSpPr>
          <p:nvPr>
            <p:ph type="ftr" sz="quarter" idx="11"/>
          </p:nvPr>
        </p:nvSpPr>
        <p:spPr/>
        <p:txBody>
          <a:bodyPr/>
          <a:lstStyle/>
          <a:p>
            <a:r>
              <a:rPr lang="en-US" dirty="0" smtClean="0"/>
              <a:t>www.FreedomForAllSeasons.org</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solidFill>
            <a:schemeClr val="bg2">
              <a:lumMod val="20000"/>
              <a:lumOff val="80000"/>
            </a:schemeClr>
          </a:solidFill>
        </p:spPr>
        <p:txBody>
          <a:bodyPr>
            <a:normAutofit fontScale="85000" lnSpcReduction="20000"/>
          </a:bodyPr>
          <a:lstStyle/>
          <a:p>
            <a:r>
              <a:rPr lang="en-US" sz="1800" b="1" dirty="0" smtClean="0">
                <a:solidFill>
                  <a:schemeClr val="bg1"/>
                </a:solidFill>
              </a:rPr>
              <a:t>Listen to Sheriff Mack support the Hammond and Bundy Ranch Families   - </a:t>
            </a:r>
            <a:r>
              <a:rPr lang="en-US" sz="1800" b="1" dirty="0" smtClean="0">
                <a:solidFill>
                  <a:schemeClr val="bg1"/>
                </a:solidFill>
                <a:hlinkClick r:id="rId2"/>
              </a:rPr>
              <a:t>http://truthinmedia.com/exclusive-sheriff-mack-oregon-standoff-hammond/</a:t>
            </a:r>
            <a:r>
              <a:rPr lang="en-US" sz="1800" b="1" dirty="0" smtClean="0">
                <a:solidFill>
                  <a:schemeClr val="bg1"/>
                </a:solidFill>
              </a:rPr>
              <a:t> </a:t>
            </a:r>
          </a:p>
          <a:p>
            <a:pPr>
              <a:buNone/>
            </a:pPr>
            <a:endParaRPr lang="en-US" sz="1800" b="1" dirty="0" smtClean="0">
              <a:solidFill>
                <a:schemeClr val="bg1"/>
              </a:solidFill>
            </a:endParaRPr>
          </a:p>
          <a:p>
            <a:r>
              <a:rPr lang="en-US" sz="1800" b="1" u="sng" dirty="0" smtClean="0">
                <a:solidFill>
                  <a:schemeClr val="bg1"/>
                </a:solidFill>
                <a:hlinkClick r:id="rId3"/>
              </a:rPr>
              <a:t>“The Crisis of the Day When I sued the Clinton administration in 1994, I never imagined that Justice Scalia - the author of the ruling for the majority - would be so profound and powerful with his defense of the Tenth Amendment(1). Not only did Scalia say that the "States are not subject to federal direction" and that the US Congress only had "discreet and enumerated powers" and that federal impotency was "rendered express" by the Tenth Amendment, he also proclaimed that </a:t>
            </a:r>
            <a:r>
              <a:rPr lang="en-US" sz="2100" b="1" u="sng" dirty="0" smtClean="0">
                <a:solidFill>
                  <a:schemeClr val="bg1"/>
                </a:solidFill>
                <a:hlinkClick r:id="rId3"/>
              </a:rPr>
              <a:t>the States "retained an inviolable sovereignty</a:t>
            </a:r>
            <a:r>
              <a:rPr lang="en-US" sz="1800" b="1" u="sng" dirty="0" smtClean="0">
                <a:solidFill>
                  <a:schemeClr val="bg1"/>
                </a:solidFill>
                <a:hlinkClick r:id="rId3"/>
              </a:rPr>
              <a:t>." You would think that these statements alone would be monumental enough and would provide sufficient ammunition for all state and local officials to stand against any governmental tyranny without any hesitation. Nevertheless, Scalia went even further in this landmark decision, one in which two small-town sheriffs headed the Feds "off at the pass" and sent them on their way. Scalia, in his infinite obligation to the Constitution, took this entire ruling to the tenth power when he said, "The Constitution protects us from our own best intentions...so that we may resist the temptation to concentrate power in one location as an expedient solution to the crisis of the day." The "crisis of the day?" Was Scalia clairvoyant? He rendered this opinion in June of 1997.</a:t>
            </a:r>
            <a:r>
              <a:rPr lang="en-US" sz="1800" b="1" u="sng" dirty="0" smtClean="0">
                <a:solidFill>
                  <a:schemeClr val="bg1"/>
                </a:solidFill>
              </a:rPr>
              <a:t>”</a:t>
            </a:r>
          </a:p>
          <a:p>
            <a:r>
              <a:rPr lang="en-US" sz="1800" b="1" dirty="0" smtClean="0">
                <a:solidFill>
                  <a:schemeClr val="bg1"/>
                </a:solidFill>
              </a:rPr>
              <a:t>Note (1) Tenth Amendment – “The powers not delegated to the United States by the Constitution, nor prohibited by it to the States, are reserved to the States respectively or to the people. “</a:t>
            </a:r>
            <a:endParaRPr lang="en-US" sz="1800" b="1" dirty="0">
              <a:solidFill>
                <a:schemeClr val="bg1"/>
              </a:solidFill>
            </a:endParaRPr>
          </a:p>
        </p:txBody>
      </p:sp>
      <p:sp>
        <p:nvSpPr>
          <p:cNvPr id="2" name="Slide Number Placeholder 1"/>
          <p:cNvSpPr>
            <a:spLocks noGrp="1"/>
          </p:cNvSpPr>
          <p:nvPr>
            <p:ph type="sldNum" sz="quarter" idx="15"/>
          </p:nvPr>
        </p:nvSpPr>
        <p:spPr/>
        <p:txBody>
          <a:bodyPr/>
          <a:lstStyle/>
          <a:p>
            <a:r>
              <a:rPr lang="en-US" dirty="0" smtClean="0"/>
              <a:t>Slide </a:t>
            </a:r>
            <a:fld id="{C1E6DAA7-14E0-4D9D-9954-79AC580F3E51}" type="slidenum">
              <a:rPr lang="en-US" smtClean="0"/>
              <a:pPr/>
              <a:t>23</a:t>
            </a:fld>
            <a:r>
              <a:rPr lang="en-US" dirty="0" smtClean="0"/>
              <a:t> </a:t>
            </a:r>
            <a:endParaRPr lang="en-US" dirty="0"/>
          </a:p>
        </p:txBody>
      </p:sp>
      <p:sp>
        <p:nvSpPr>
          <p:cNvPr id="3" name="Title 2"/>
          <p:cNvSpPr>
            <a:spLocks noGrp="1"/>
          </p:cNvSpPr>
          <p:nvPr>
            <p:ph type="title"/>
          </p:nvPr>
        </p:nvSpPr>
        <p:spPr/>
        <p:txBody>
          <a:bodyPr>
            <a:noAutofit/>
          </a:bodyPr>
          <a:lstStyle/>
          <a:p>
            <a:r>
              <a:rPr lang="en-US" sz="2400" b="1" dirty="0" smtClean="0">
                <a:solidFill>
                  <a:schemeClr val="bg1"/>
                </a:solidFill>
              </a:rPr>
              <a:t>Sheriff Mack on the Oregon Standoff and What the Media Isn’t Reporting</a:t>
            </a:r>
            <a:endParaRPr lang="en-US" sz="2400" b="1" dirty="0">
              <a:solidFill>
                <a:schemeClr val="bg1"/>
              </a:solidFill>
            </a:endParaRPr>
          </a:p>
        </p:txBody>
      </p:sp>
      <p:sp>
        <p:nvSpPr>
          <p:cNvPr id="6" name="Footer Placeholder 5"/>
          <p:cNvSpPr>
            <a:spLocks noGrp="1"/>
          </p:cNvSpPr>
          <p:nvPr>
            <p:ph type="ftr" sz="quarter" idx="16"/>
          </p:nvPr>
        </p:nvSpPr>
        <p:spPr/>
        <p:txBody>
          <a:bodyPr/>
          <a:lstStyle/>
          <a:p>
            <a:r>
              <a:rPr lang="en-US" dirty="0" smtClean="0"/>
              <a:t>www.FreedomForAllSeasons.org</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4572000" cy="685800"/>
          </a:xfrm>
        </p:spPr>
        <p:txBody>
          <a:bodyPr>
            <a:noAutofit/>
          </a:bodyPr>
          <a:lstStyle/>
          <a:p>
            <a:r>
              <a:rPr lang="en-US" sz="1400" dirty="0" smtClean="0"/>
              <a:t> </a:t>
            </a:r>
            <a:r>
              <a:rPr lang="en-US" sz="1600" dirty="0" smtClean="0"/>
              <a:t>More Federal serial Agency Corruption -Former head of fbi offices blows the whistle on the fbi and cia</a:t>
            </a:r>
            <a:endParaRPr lang="en-US" sz="1600" dirty="0"/>
          </a:p>
        </p:txBody>
      </p:sp>
      <p:pic>
        <p:nvPicPr>
          <p:cNvPr id="7" name="Content Placeholder 8" descr="FBI-and-CIA-Hurting-America.png">
            <a:hlinkClick r:id="rId2"/>
          </p:cNvPr>
          <p:cNvPicPr>
            <a:picLocks noGrp="1" noChangeAspect="1"/>
          </p:cNvPicPr>
          <p:nvPr>
            <p:ph sz="half" idx="1"/>
          </p:nvPr>
        </p:nvPicPr>
        <p:blipFill>
          <a:blip r:embed="rId3" cstate="print"/>
          <a:stretch>
            <a:fillRect/>
          </a:stretch>
        </p:blipFill>
        <p:spPr>
          <a:xfrm>
            <a:off x="304800" y="1371600"/>
            <a:ext cx="4191000" cy="4106384"/>
          </a:xfrm>
        </p:spPr>
      </p:pic>
      <p:sp>
        <p:nvSpPr>
          <p:cNvPr id="15" name="Content Placeholder 14"/>
          <p:cNvSpPr>
            <a:spLocks noGrp="1"/>
          </p:cNvSpPr>
          <p:nvPr>
            <p:ph sz="half" idx="2"/>
          </p:nvPr>
        </p:nvSpPr>
        <p:spPr>
          <a:xfrm>
            <a:off x="4648200" y="1295400"/>
            <a:ext cx="4343400" cy="4800600"/>
          </a:xfrm>
        </p:spPr>
        <p:txBody>
          <a:bodyPr>
            <a:normAutofit/>
          </a:bodyPr>
          <a:lstStyle/>
          <a:p>
            <a:pPr marL="274320" indent="-274320">
              <a:lnSpc>
                <a:spcPts val="1500"/>
              </a:lnSpc>
              <a:spcBef>
                <a:spcPts val="600"/>
              </a:spcBef>
              <a:spcAft>
                <a:spcPts val="600"/>
              </a:spcAft>
              <a:buClrTx/>
              <a:buSzPct val="100000"/>
              <a:buFont typeface="+mj-lt"/>
              <a:buAutoNum type="arabicParenR"/>
            </a:pPr>
            <a:r>
              <a:rPr lang="en-US" sz="1400" dirty="0" smtClean="0">
                <a:latin typeface="Calibri" pitchFamily="34" charset="0"/>
              </a:rPr>
              <a:t>A Nation Betrayed - A 10 Page Summary By Carol Rutz</a:t>
            </a:r>
          </a:p>
          <a:p>
            <a:pPr marL="274320" indent="-274320">
              <a:lnSpc>
                <a:spcPts val="1500"/>
              </a:lnSpc>
              <a:spcAft>
                <a:spcPts val="600"/>
              </a:spcAft>
              <a:buClrTx/>
              <a:buSzPct val="100000"/>
              <a:buFont typeface="+mj-lt"/>
              <a:buAutoNum type="arabicParenR"/>
            </a:pPr>
            <a:r>
              <a:rPr lang="en-US" sz="1400" dirty="0" smtClean="0">
                <a:latin typeface="Calibri" pitchFamily="34" charset="0"/>
              </a:rPr>
              <a:t>Carol Rutz' incredible journey from mind control victim to freedom is both harrowing and deeply inspiring. Her thorough research supporting her personal experience provides clear evidence of deeply hidden agendas within a shadow government. She explains how to order the thousands of pages of released government documents upon which much of her research is based at the end of this document. Help create a better world</a:t>
            </a:r>
          </a:p>
          <a:p>
            <a:pPr marL="274320" lvl="2" indent="-274320">
              <a:lnSpc>
                <a:spcPts val="1500"/>
              </a:lnSpc>
              <a:spcAft>
                <a:spcPts val="600"/>
              </a:spcAft>
              <a:buClrTx/>
              <a:buSzPct val="100000"/>
              <a:buFont typeface="+mj-lt"/>
              <a:buAutoNum type="arabicParenR"/>
            </a:pPr>
            <a:r>
              <a:rPr lang="en-US" sz="1400" dirty="0" smtClean="0">
                <a:latin typeface="Calibri" pitchFamily="34" charset="0"/>
                <a:hlinkClick r:id="rId4"/>
              </a:rPr>
              <a:t>http://www.wanttoknow.info/nationbetrayed10pg</a:t>
            </a:r>
            <a:endParaRPr lang="en-US" sz="1400" dirty="0" smtClean="0">
              <a:latin typeface="Calibri" pitchFamily="34" charset="0"/>
            </a:endParaRPr>
          </a:p>
          <a:p>
            <a:pPr marL="274320" indent="-274320">
              <a:lnSpc>
                <a:spcPts val="1500"/>
              </a:lnSpc>
              <a:spcAft>
                <a:spcPts val="600"/>
              </a:spcAft>
              <a:buClrTx/>
              <a:buSzPct val="100000"/>
              <a:buFont typeface="+mj-lt"/>
              <a:buAutoNum type="arabicParenR"/>
            </a:pPr>
            <a:r>
              <a:rPr lang="en-US" sz="1400" dirty="0" smtClean="0"/>
              <a:t>Mind Control Cover-up The Secrets of Mind Control</a:t>
            </a:r>
          </a:p>
          <a:p>
            <a:pPr marL="274320" lvl="2" indent="-274320">
              <a:lnSpc>
                <a:spcPts val="1500"/>
              </a:lnSpc>
              <a:spcAft>
                <a:spcPts val="600"/>
              </a:spcAft>
              <a:buClrTx/>
              <a:buSzPct val="100000"/>
              <a:buFont typeface="+mj-lt"/>
              <a:buAutoNum type="arabicParenR"/>
            </a:pPr>
            <a:r>
              <a:rPr lang="en-US" sz="1400" dirty="0" smtClean="0">
                <a:hlinkClick r:id="rId5"/>
              </a:rPr>
              <a:t>http://www.wanttoknow.info/mindcontrol</a:t>
            </a:r>
            <a:endParaRPr lang="en-US" sz="1400" dirty="0" smtClean="0"/>
          </a:p>
          <a:p>
            <a:pPr marL="274320" indent="-274320">
              <a:lnSpc>
                <a:spcPts val="1500"/>
              </a:lnSpc>
              <a:spcAft>
                <a:spcPts val="600"/>
              </a:spcAft>
              <a:buClrTx/>
              <a:buSzPct val="100000"/>
              <a:buFont typeface="+mj-lt"/>
              <a:buAutoNum type="arabicParenR"/>
            </a:pPr>
            <a:r>
              <a:rPr lang="en-US" sz="1400" dirty="0" smtClean="0">
                <a:hlinkClick r:id="rId6"/>
              </a:rPr>
              <a:t>US: Secret Service agents and members of the military are exposed for throwing a drunken party and bringing 20 prostitutes to their hotel. This was while working in Colombia to protect President Obama.</a:t>
            </a:r>
            <a:r>
              <a:rPr lang="en-US" sz="1400" dirty="0" smtClean="0"/>
              <a:t> </a:t>
            </a:r>
            <a:r>
              <a:rPr lang="en-US" sz="1400" i="1" dirty="0" smtClean="0"/>
              <a:t>CBS</a:t>
            </a:r>
            <a:r>
              <a:rPr lang="en-US" sz="1400" dirty="0" smtClean="0"/>
              <a:t> 2012 Apr 17</a:t>
            </a:r>
          </a:p>
          <a:p>
            <a:pPr marL="274320" indent="-274320">
              <a:lnSpc>
                <a:spcPts val="1500"/>
              </a:lnSpc>
              <a:spcAft>
                <a:spcPts val="600"/>
              </a:spcAft>
              <a:buClrTx/>
              <a:buSzPct val="100000"/>
              <a:buFont typeface="+mj-lt"/>
              <a:buAutoNum type="arabicParenR"/>
            </a:pPr>
            <a:r>
              <a:rPr lang="en-US" sz="1400" dirty="0" smtClean="0">
                <a:hlinkClick r:id="rId7"/>
              </a:rPr>
              <a:t>“The Rape of the Mind by A.M. Meerloo, M.D.</a:t>
            </a:r>
            <a:r>
              <a:rPr lang="en-US" sz="1400" dirty="0" smtClean="0"/>
              <a:t/>
            </a:r>
            <a:br>
              <a:rPr lang="en-US" sz="1400" dirty="0" smtClean="0"/>
            </a:br>
            <a:endParaRPr lang="en-US" sz="1400" dirty="0" smtClean="0"/>
          </a:p>
          <a:p>
            <a:pPr marL="274320" lvl="1" indent="-274320">
              <a:lnSpc>
                <a:spcPts val="1500"/>
              </a:lnSpc>
              <a:spcAft>
                <a:spcPts val="600"/>
              </a:spcAft>
            </a:pPr>
            <a:endParaRPr lang="en-US" sz="1000" dirty="0" smtClean="0"/>
          </a:p>
          <a:p>
            <a:endParaRPr lang="en-US" sz="1200" dirty="0">
              <a:latin typeface="Calibri" pitchFamily="34" charset="0"/>
            </a:endParaRPr>
          </a:p>
        </p:txBody>
      </p:sp>
      <p:sp>
        <p:nvSpPr>
          <p:cNvPr id="6" name="Slide Number Placeholder 5"/>
          <p:cNvSpPr>
            <a:spLocks noGrp="1"/>
          </p:cNvSpPr>
          <p:nvPr>
            <p:ph type="sldNum" sz="quarter" idx="12"/>
          </p:nvPr>
        </p:nvSpPr>
        <p:spPr/>
        <p:txBody>
          <a:bodyPr/>
          <a:lstStyle/>
          <a:p>
            <a:r>
              <a:rPr lang="en-US" dirty="0" smtClean="0"/>
              <a:t>Slide </a:t>
            </a:r>
            <a:fld id="{3B5E910F-68E3-4DAE-BE3B-B0A28B2612EC}" type="slidenum">
              <a:rPr lang="en-US" smtClean="0"/>
              <a:pPr/>
              <a:t>24</a:t>
            </a:fld>
            <a:endParaRPr lang="en-US" dirty="0"/>
          </a:p>
        </p:txBody>
      </p:sp>
      <p:sp>
        <p:nvSpPr>
          <p:cNvPr id="8" name="TextBox 7"/>
          <p:cNvSpPr txBox="1"/>
          <p:nvPr/>
        </p:nvSpPr>
        <p:spPr>
          <a:xfrm>
            <a:off x="228600" y="5486400"/>
            <a:ext cx="4343400" cy="1017843"/>
          </a:xfrm>
          <a:prstGeom prst="rect">
            <a:avLst/>
          </a:prstGeom>
          <a:noFill/>
        </p:spPr>
        <p:txBody>
          <a:bodyPr wrap="square" rtlCol="0">
            <a:spAutoFit/>
          </a:bodyPr>
          <a:lstStyle/>
          <a:p>
            <a:pPr>
              <a:lnSpc>
                <a:spcPts val="1200"/>
              </a:lnSpc>
            </a:pPr>
            <a:r>
              <a:rPr lang="en-US" sz="1200" dirty="0" smtClean="0">
                <a:latin typeface="Calibri" pitchFamily="34" charset="0"/>
              </a:rPr>
              <a:t>The Ted Gunderson Files - </a:t>
            </a:r>
            <a:r>
              <a:rPr lang="en-US" sz="1200" dirty="0" smtClean="0">
                <a:latin typeface="Calibri" pitchFamily="34" charset="0"/>
                <a:hlinkClick r:id="rId8"/>
              </a:rPr>
              <a:t>http://educate-yourself.org/tg/</a:t>
            </a:r>
            <a:endParaRPr lang="en-US" sz="1200" dirty="0" smtClean="0">
              <a:latin typeface="Calibri" pitchFamily="34" charset="0"/>
            </a:endParaRPr>
          </a:p>
          <a:p>
            <a:pPr>
              <a:lnSpc>
                <a:spcPts val="1200"/>
              </a:lnSpc>
            </a:pPr>
            <a:r>
              <a:rPr lang="en-US" sz="1200" dirty="0" smtClean="0">
                <a:latin typeface="Calibri" pitchFamily="34" charset="0"/>
              </a:rPr>
              <a:t>“Former head of FBI Offices in Dallas, Memphis and Los Angeles .  Hear first hand from former Government official how many of our Federal Government agencies have gone off </a:t>
            </a:r>
            <a:r>
              <a:rPr lang="en-US" sz="1400" dirty="0" smtClean="0">
                <a:latin typeface="Calibri" pitchFamily="34" charset="0"/>
              </a:rPr>
              <a:t>track</a:t>
            </a:r>
            <a:r>
              <a:rPr lang="en-US" sz="1200" dirty="0" smtClean="0">
                <a:latin typeface="Calibri" pitchFamily="34" charset="0"/>
              </a:rPr>
              <a:t> and rather than serving the American People are hurting them.  Protect yourself and your family with foreknowledge!”</a:t>
            </a:r>
            <a:endParaRPr lang="en-US" sz="1200" dirty="0">
              <a:latin typeface="Calibri" pitchFamily="34" charset="0"/>
            </a:endParaRPr>
          </a:p>
        </p:txBody>
      </p:sp>
      <p:sp>
        <p:nvSpPr>
          <p:cNvPr id="9" name="TextBox 8"/>
          <p:cNvSpPr txBox="1"/>
          <p:nvPr/>
        </p:nvSpPr>
        <p:spPr>
          <a:xfrm>
            <a:off x="914400" y="1066800"/>
            <a:ext cx="2514600" cy="276999"/>
          </a:xfrm>
          <a:prstGeom prst="rect">
            <a:avLst/>
          </a:prstGeom>
          <a:noFill/>
        </p:spPr>
        <p:txBody>
          <a:bodyPr wrap="square" rtlCol="0">
            <a:spAutoFit/>
          </a:bodyPr>
          <a:lstStyle/>
          <a:p>
            <a:pPr algn="ctr"/>
            <a:r>
              <a:rPr lang="en-US" sz="1200" b="1" dirty="0" smtClean="0"/>
              <a:t>Click on  YouTube  Video Below</a:t>
            </a:r>
            <a:endParaRPr lang="en-US" sz="1200" b="1" dirty="0"/>
          </a:p>
        </p:txBody>
      </p:sp>
      <p:sp>
        <p:nvSpPr>
          <p:cNvPr id="10" name="Horizontal Scroll 9"/>
          <p:cNvSpPr/>
          <p:nvPr/>
        </p:nvSpPr>
        <p:spPr>
          <a:xfrm>
            <a:off x="4953000" y="0"/>
            <a:ext cx="3962400" cy="914400"/>
          </a:xfrm>
          <a:prstGeom prst="horizontalScroll">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“Fear is the greatest of all foes.  It is a devil residing  within.  Fearlessness is the first rung on the ladder of freedom.”</a:t>
            </a:r>
          </a:p>
          <a:p>
            <a:r>
              <a:rPr lang="en-US" sz="1100" dirty="0" smtClean="0">
                <a:solidFill>
                  <a:schemeClr val="tx1"/>
                </a:solidFill>
              </a:rPr>
              <a:t>“Living with the Himalayan Masters”, Swami Rama</a:t>
            </a:r>
            <a:endParaRPr lang="en-US" sz="1100" dirty="0">
              <a:solidFill>
                <a:schemeClr val="tx1"/>
              </a:solidFill>
            </a:endParaRPr>
          </a:p>
        </p:txBody>
      </p:sp>
      <p:sp>
        <p:nvSpPr>
          <p:cNvPr id="11" name="Footer Placeholder 10"/>
          <p:cNvSpPr>
            <a:spLocks noGrp="1"/>
          </p:cNvSpPr>
          <p:nvPr>
            <p:ph type="ftr" sz="quarter" idx="11"/>
          </p:nvPr>
        </p:nvSpPr>
        <p:spPr>
          <a:xfrm>
            <a:off x="3124200" y="6400800"/>
            <a:ext cx="2514600" cy="304800"/>
          </a:xfrm>
        </p:spPr>
        <p:txBody>
          <a:bodyPr/>
          <a:lstStyle/>
          <a:p>
            <a:r>
              <a:rPr lang="en-US" dirty="0" smtClean="0"/>
              <a:t>www.FreedomForAllSeasons.org</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 y="76200"/>
            <a:ext cx="5029200" cy="838200"/>
          </a:xfrm>
        </p:spPr>
        <p:txBody>
          <a:bodyPr>
            <a:noAutofit/>
          </a:bodyPr>
          <a:lstStyle/>
          <a:p>
            <a:r>
              <a:rPr lang="en-US" sz="1400" dirty="0" smtClean="0"/>
              <a:t>Airline Captain, navy pilot &amp; federal airline safety inspector/investigator blows the whistle on the cia and other serial agencies</a:t>
            </a:r>
            <a:endParaRPr lang="en-US" sz="1400" dirty="0"/>
          </a:p>
        </p:txBody>
      </p:sp>
      <p:sp>
        <p:nvSpPr>
          <p:cNvPr id="11" name="Content Placeholder 10"/>
          <p:cNvSpPr>
            <a:spLocks noGrp="1"/>
          </p:cNvSpPr>
          <p:nvPr>
            <p:ph sz="half" idx="4294967295"/>
          </p:nvPr>
        </p:nvSpPr>
        <p:spPr>
          <a:xfrm>
            <a:off x="152400" y="990600"/>
            <a:ext cx="4724400" cy="5715000"/>
          </a:xfr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a:noAutofit/>
          </a:bodyPr>
          <a:lstStyle/>
          <a:p>
            <a:pPr marL="228600" indent="-228600">
              <a:lnSpc>
                <a:spcPts val="900"/>
              </a:lnSpc>
              <a:buClrTx/>
              <a:buNone/>
            </a:pPr>
            <a:r>
              <a:rPr lang="en-US" sz="1400" b="1" dirty="0" smtClean="0">
                <a:latin typeface="Calibri" pitchFamily="34" charset="0"/>
              </a:rPr>
              <a:t>Captain  </a:t>
            </a:r>
            <a:r>
              <a:rPr lang="en-US" sz="1400" b="1" dirty="0" smtClean="0">
                <a:latin typeface="Calibri" pitchFamily="34" charset="0"/>
                <a:hlinkClick r:id="rId2"/>
              </a:rPr>
              <a:t>Rodney  Stich</a:t>
            </a:r>
            <a:r>
              <a:rPr lang="en-US" sz="1400" b="1" dirty="0" smtClean="0">
                <a:latin typeface="Calibri" pitchFamily="34" charset="0"/>
              </a:rPr>
              <a:t>  background:</a:t>
            </a:r>
          </a:p>
          <a:p>
            <a:pPr marL="228600" lvl="0" indent="-228600">
              <a:lnSpc>
                <a:spcPts val="900"/>
              </a:lnSpc>
              <a:buClrTx/>
              <a:buFont typeface="+mj-lt"/>
              <a:buAutoNum type="arabicPeriod"/>
            </a:pPr>
            <a:r>
              <a:rPr lang="en-US" sz="1200" dirty="0" smtClean="0">
                <a:latin typeface="Calibri" pitchFamily="34" charset="0"/>
              </a:rPr>
              <a:t>A Navy pilot during World War II.  </a:t>
            </a:r>
          </a:p>
          <a:p>
            <a:pPr marL="228600" lvl="0" indent="-228600">
              <a:lnSpc>
                <a:spcPts val="900"/>
              </a:lnSpc>
              <a:buClrTx/>
              <a:buFont typeface="+mj-lt"/>
              <a:buAutoNum type="arabicPeriod"/>
            </a:pPr>
            <a:r>
              <a:rPr lang="en-US" sz="1200" dirty="0" smtClean="0">
                <a:latin typeface="Calibri" pitchFamily="34" charset="0"/>
              </a:rPr>
              <a:t>Airline captain for many years, including flying captain for Japan Airlines…</a:t>
            </a:r>
          </a:p>
          <a:p>
            <a:pPr marL="228600" lvl="0" indent="-228600">
              <a:lnSpc>
                <a:spcPts val="900"/>
              </a:lnSpc>
              <a:buClrTx/>
              <a:buFont typeface="+mj-lt"/>
              <a:buAutoNum type="arabicPeriod"/>
            </a:pPr>
            <a:r>
              <a:rPr lang="en-US" sz="1200" dirty="0" smtClean="0">
                <a:latin typeface="Calibri" pitchFamily="34" charset="0"/>
              </a:rPr>
              <a:t>Flying wounded GIs to the United States from the Korean War.  </a:t>
            </a:r>
          </a:p>
          <a:p>
            <a:pPr marL="228600" lvl="0" indent="-228600">
              <a:lnSpc>
                <a:spcPts val="900"/>
              </a:lnSpc>
              <a:buClrTx/>
              <a:buFont typeface="+mj-lt"/>
              <a:buAutoNum type="arabicPeriod"/>
            </a:pPr>
            <a:r>
              <a:rPr lang="en-US" sz="1200" dirty="0" smtClean="0">
                <a:latin typeface="Calibri" pitchFamily="34" charset="0"/>
              </a:rPr>
              <a:t>Flying Muslim pilgrims from throughout Middle East to the holy cities of Mecca &amp; Media.  </a:t>
            </a:r>
          </a:p>
          <a:p>
            <a:pPr marL="228600" lvl="0" indent="-228600">
              <a:lnSpc>
                <a:spcPts val="900"/>
              </a:lnSpc>
              <a:buClrTx/>
              <a:buFont typeface="+mj-lt"/>
              <a:buAutoNum type="arabicPeriod"/>
            </a:pPr>
            <a:r>
              <a:rPr lang="en-US" sz="1200" dirty="0" smtClean="0">
                <a:latin typeface="Calibri" pitchFamily="34" charset="0"/>
              </a:rPr>
              <a:t>In Iran the morning that the CIA orchestrated the revolution..  </a:t>
            </a:r>
          </a:p>
          <a:p>
            <a:pPr marL="228600" lvl="0" indent="-228600">
              <a:lnSpc>
                <a:spcPts val="900"/>
              </a:lnSpc>
              <a:buClrTx/>
              <a:buFont typeface="+mj-lt"/>
              <a:buAutoNum type="arabicPeriod"/>
            </a:pPr>
            <a:r>
              <a:rPr lang="en-US" sz="1200" dirty="0" smtClean="0">
                <a:latin typeface="Calibri" pitchFamily="34" charset="0"/>
              </a:rPr>
              <a:t>Captain of virtually every propeller aircraft flown by airlines after WW II ..  </a:t>
            </a:r>
          </a:p>
          <a:p>
            <a:pPr marL="228600" lvl="0" indent="-228600">
              <a:lnSpc>
                <a:spcPts val="900"/>
              </a:lnSpc>
              <a:buClrTx/>
              <a:buFont typeface="+mj-lt"/>
              <a:buAutoNum type="arabicPeriod"/>
            </a:pPr>
            <a:r>
              <a:rPr lang="en-US" sz="1200" dirty="0" smtClean="0">
                <a:latin typeface="Calibri" pitchFamily="34" charset="0"/>
              </a:rPr>
              <a:t>Federal airline safety inspector-investigator, given the assignment to correct the conditions that at that time were responsible for worst series of airline disasters in nation's history.  </a:t>
            </a:r>
          </a:p>
          <a:p>
            <a:pPr marL="228600" lvl="0" indent="-228600">
              <a:lnSpc>
                <a:spcPts val="900"/>
              </a:lnSpc>
              <a:buClrTx/>
              <a:buFont typeface="+mj-lt"/>
              <a:buAutoNum type="arabicPeriod"/>
            </a:pPr>
            <a:r>
              <a:rPr lang="en-US" sz="1200" dirty="0" smtClean="0">
                <a:latin typeface="Calibri" pitchFamily="34" charset="0"/>
              </a:rPr>
              <a:t>A successful real estate developer and investor, pyramiding a $500 investment into $10 million by the time corrupt judges.  </a:t>
            </a:r>
          </a:p>
          <a:p>
            <a:pPr marL="228600" lvl="0" indent="-228600">
              <a:lnSpc>
                <a:spcPts val="900"/>
              </a:lnSpc>
              <a:buClrTx/>
              <a:buFont typeface="+mj-lt"/>
              <a:buAutoNum type="arabicPeriod"/>
            </a:pPr>
            <a:r>
              <a:rPr lang="en-US" sz="1200" b="1" dirty="0" smtClean="0">
                <a:latin typeface="Calibri" pitchFamily="34" charset="0"/>
              </a:rPr>
              <a:t>Author of 19 books on government intrigue</a:t>
            </a:r>
            <a:r>
              <a:rPr lang="en-US" sz="1200" dirty="0" smtClean="0">
                <a:latin typeface="Calibri" pitchFamily="34" charset="0"/>
              </a:rPr>
              <a:t>.  </a:t>
            </a:r>
          </a:p>
          <a:p>
            <a:pPr marL="228600" lvl="0" indent="-228600">
              <a:lnSpc>
                <a:spcPts val="900"/>
              </a:lnSpc>
              <a:buClrTx/>
              <a:buFont typeface="+mj-lt"/>
              <a:buAutoNum type="arabicPeriod"/>
            </a:pPr>
            <a:r>
              <a:rPr lang="en-US" sz="1200" dirty="0" smtClean="0">
                <a:latin typeface="Calibri" pitchFamily="34" charset="0"/>
              </a:rPr>
              <a:t>Guest and expert on over 3,000 radio and TV shows since 1978.  </a:t>
            </a:r>
          </a:p>
          <a:p>
            <a:pPr marL="228600" lvl="0" indent="-228600">
              <a:lnSpc>
                <a:spcPts val="900"/>
              </a:lnSpc>
              <a:buClrTx/>
              <a:buFont typeface="+mj-lt"/>
              <a:buAutoNum type="arabicPeriod"/>
            </a:pPr>
            <a:r>
              <a:rPr lang="en-US" sz="1200" dirty="0" smtClean="0">
                <a:latin typeface="Calibri" pitchFamily="34" charset="0"/>
              </a:rPr>
              <a:t>Confidant to several dozen other former government agents, former drug smugglers working covert government operations &amp; former Mafia sources.  </a:t>
            </a:r>
          </a:p>
          <a:p>
            <a:pPr marL="228600" lvl="0" indent="-228600">
              <a:lnSpc>
                <a:spcPts val="900"/>
              </a:lnSpc>
              <a:buClrTx/>
              <a:buFont typeface="+mj-lt"/>
              <a:buAutoNum type="arabicPeriod"/>
            </a:pPr>
            <a:r>
              <a:rPr lang="en-US" sz="1200" dirty="0" smtClean="0">
                <a:latin typeface="Calibri" pitchFamily="34" charset="0"/>
              </a:rPr>
              <a:t>Activist since 1964, aggressively fighting a one-man battle against the endemic corruption in government.  </a:t>
            </a:r>
          </a:p>
          <a:p>
            <a:pPr marL="228600" lvl="0" indent="-228600">
              <a:lnSpc>
                <a:spcPts val="900"/>
              </a:lnSpc>
              <a:buClrTx/>
              <a:buFont typeface="+mj-lt"/>
              <a:buAutoNum type="arabicPeriod"/>
            </a:pPr>
            <a:r>
              <a:rPr lang="en-US" sz="1200" dirty="0" smtClean="0">
                <a:latin typeface="Calibri" pitchFamily="34" charset="0"/>
              </a:rPr>
              <a:t>The target of continuing legal, judicial and Department of Justice attacks since 1982. The results and obviously the goal of the multiple schemes, was to halt his costly attempts to circumvent the endemic cover-ups and inform the American of the corrupt activities and tragic consequences adversely affecting the American people and the United States.   </a:t>
            </a:r>
          </a:p>
          <a:p>
            <a:pPr marL="228600" lvl="0" indent="-228600">
              <a:lnSpc>
                <a:spcPts val="900"/>
              </a:lnSpc>
              <a:buClrTx/>
              <a:buFont typeface="+mj-lt"/>
              <a:buAutoNum type="arabicPeriod"/>
            </a:pPr>
            <a:r>
              <a:rPr lang="en-US" sz="1200" dirty="0" smtClean="0">
                <a:latin typeface="Calibri" pitchFamily="34" charset="0"/>
              </a:rPr>
              <a:t>The parallel attacks included over </a:t>
            </a:r>
            <a:r>
              <a:rPr lang="en-US" sz="1200" dirty="0" smtClean="0">
                <a:latin typeface="Calibri" pitchFamily="34" charset="0"/>
                <a:hlinkClick r:id="rId3"/>
              </a:rPr>
              <a:t>50 lawyers and law firms</a:t>
            </a:r>
            <a:r>
              <a:rPr lang="en-US" sz="1200" dirty="0" smtClean="0">
                <a:latin typeface="Calibri" pitchFamily="34" charset="0"/>
              </a:rPr>
              <a:t>, over 50 </a:t>
            </a:r>
            <a:r>
              <a:rPr lang="en-US" sz="1200" dirty="0" smtClean="0">
                <a:latin typeface="Calibri" pitchFamily="34" charset="0"/>
                <a:hlinkClick r:id="rId4"/>
              </a:rPr>
              <a:t>federal judges</a:t>
            </a:r>
            <a:r>
              <a:rPr lang="en-US" sz="1200" dirty="0" smtClean="0">
                <a:latin typeface="Calibri" pitchFamily="34" charset="0"/>
              </a:rPr>
              <a:t>, over a dozen </a:t>
            </a:r>
            <a:r>
              <a:rPr lang="en-US" sz="1200" dirty="0" smtClean="0">
                <a:latin typeface="Calibri" pitchFamily="34" charset="0"/>
                <a:hlinkClick r:id="rId5"/>
              </a:rPr>
              <a:t>California judges</a:t>
            </a:r>
            <a:r>
              <a:rPr lang="en-US" sz="1200" dirty="0" smtClean="0">
                <a:latin typeface="Calibri" pitchFamily="34" charset="0"/>
              </a:rPr>
              <a:t>, all engaged in massive civil rights combined with repeated violations of </a:t>
            </a:r>
            <a:r>
              <a:rPr lang="en-US" sz="1200" dirty="0" smtClean="0">
                <a:latin typeface="Calibri" pitchFamily="34" charset="0"/>
                <a:hlinkClick r:id="rId6"/>
              </a:rPr>
              <a:t>multiple criminal statutes</a:t>
            </a:r>
            <a:r>
              <a:rPr lang="en-US" sz="1200" dirty="0" smtClean="0">
                <a:latin typeface="Calibri" pitchFamily="34" charset="0"/>
              </a:rPr>
              <a:t>, including </a:t>
            </a:r>
            <a:r>
              <a:rPr lang="en-US" sz="1200" dirty="0" smtClean="0">
                <a:latin typeface="Calibri" pitchFamily="34" charset="0"/>
                <a:hlinkClick r:id="rId7"/>
              </a:rPr>
              <a:t>obstruction of justice</a:t>
            </a:r>
            <a:r>
              <a:rPr lang="en-US" sz="1200" dirty="0" smtClean="0">
                <a:latin typeface="Calibri" pitchFamily="34" charset="0"/>
              </a:rPr>
              <a:t>; </a:t>
            </a:r>
            <a:r>
              <a:rPr lang="en-US" sz="1200" dirty="0" smtClean="0">
                <a:latin typeface="Calibri" pitchFamily="34" charset="0"/>
                <a:hlinkClick r:id="rId8"/>
              </a:rPr>
              <a:t>felony retaliation against a witness</a:t>
            </a:r>
            <a:r>
              <a:rPr lang="en-US" sz="1200" dirty="0" smtClean="0">
                <a:latin typeface="Calibri" pitchFamily="34" charset="0"/>
              </a:rPr>
              <a:t> and former federal agent; criminal violations of civil rights that were part of the obstruction of justice schemes.  </a:t>
            </a:r>
          </a:p>
          <a:p>
            <a:pPr marL="228600" lvl="0" indent="-228600">
              <a:lnSpc>
                <a:spcPts val="900"/>
              </a:lnSpc>
              <a:buClrTx/>
              <a:buFont typeface="+mj-lt"/>
              <a:buAutoNum type="arabicPeriod"/>
            </a:pPr>
            <a:r>
              <a:rPr lang="en-US" sz="1200" dirty="0" smtClean="0">
                <a:latin typeface="Calibri" pitchFamily="34" charset="0"/>
              </a:rPr>
              <a:t>The attacks by these dozens of people knowingly hindered−and surely intended−the ability to continue to expose the high level corruption. That in turn not only protected the corrupt activities responsible for numerous great tragedies, but insured that the corruption and the tragedies would continue. In this way, all of the participants became complicit, and enablers, to some of the worst tragedies to affect the United States and its people. (Details in such documentary books as </a:t>
            </a:r>
            <a:r>
              <a:rPr lang="en-US" sz="1200" i="1" dirty="0" smtClean="0">
                <a:latin typeface="Calibri" pitchFamily="34" charset="0"/>
              </a:rPr>
              <a:t>Unfriendly Skies: 20th &amp; 21st Centuries</a:t>
            </a:r>
            <a:r>
              <a:rPr lang="en-US" sz="1200" dirty="0" smtClean="0">
                <a:latin typeface="Calibri" pitchFamily="34" charset="0"/>
              </a:rPr>
              <a:t>; </a:t>
            </a:r>
            <a:r>
              <a:rPr lang="en-US" sz="1200" i="1" dirty="0" smtClean="0">
                <a:latin typeface="Calibri" pitchFamily="34" charset="0"/>
              </a:rPr>
              <a:t>Defrauding America</a:t>
            </a:r>
            <a:r>
              <a:rPr lang="en-US" sz="1200" dirty="0" smtClean="0">
                <a:latin typeface="Calibri" pitchFamily="34" charset="0"/>
              </a:rPr>
              <a:t>; </a:t>
            </a:r>
            <a:r>
              <a:rPr lang="en-US" sz="1200" i="1" dirty="0" smtClean="0">
                <a:latin typeface="Calibri" pitchFamily="34" charset="0"/>
              </a:rPr>
              <a:t>America's Housing and Financial Frauds</a:t>
            </a:r>
            <a:r>
              <a:rPr lang="en-US" sz="1200" dirty="0" smtClean="0">
                <a:latin typeface="Calibri" pitchFamily="34" charset="0"/>
              </a:rPr>
              <a:t>, and </a:t>
            </a:r>
            <a:r>
              <a:rPr lang="en-US" sz="1200" dirty="0" smtClean="0">
                <a:latin typeface="Calibri" pitchFamily="34" charset="0"/>
                <a:hlinkClick r:id="rId9"/>
              </a:rPr>
              <a:t>others</a:t>
            </a:r>
            <a:r>
              <a:rPr lang="en-US" sz="1200" dirty="0" smtClean="0">
                <a:latin typeface="Calibri" pitchFamily="34" charset="0"/>
              </a:rPr>
              <a:t>.</a:t>
            </a:r>
            <a:endParaRPr lang="en-US" sz="1200" dirty="0">
              <a:latin typeface="Calibri" pitchFamily="34" charset="0"/>
            </a:endParaRPr>
          </a:p>
        </p:txBody>
      </p:sp>
      <p:sp>
        <p:nvSpPr>
          <p:cNvPr id="12" name="TextBox 11"/>
          <p:cNvSpPr txBox="1"/>
          <p:nvPr/>
        </p:nvSpPr>
        <p:spPr>
          <a:xfrm>
            <a:off x="5029200" y="3581400"/>
            <a:ext cx="3962400" cy="2734082"/>
          </a:xfrm>
          <a:prstGeom prst="rect">
            <a:avLst/>
          </a:prstGeom>
          <a:solidFill>
            <a:srgbClr val="FFFFCC"/>
          </a:solidFill>
        </p:spPr>
        <p:txBody>
          <a:bodyPr wrap="square" rtlCol="0">
            <a:spAutoFit/>
          </a:bodyPr>
          <a:lstStyle/>
          <a:p>
            <a:pPr indent="182880">
              <a:lnSpc>
                <a:spcPts val="1100"/>
              </a:lnSpc>
              <a:spcBef>
                <a:spcPts val="600"/>
              </a:spcBef>
              <a:buFont typeface="Wingdings" pitchFamily="2" charset="2"/>
              <a:buChar char="§"/>
            </a:pPr>
            <a:r>
              <a:rPr lang="en-US" sz="1200" dirty="0" smtClean="0">
                <a:latin typeface="Calibri" pitchFamily="34" charset="0"/>
              </a:rPr>
              <a:t>Among the reasons why most Americans are uninformed of these matters is due to such matters as:</a:t>
            </a:r>
          </a:p>
          <a:p>
            <a:pPr indent="182880">
              <a:lnSpc>
                <a:spcPts val="1100"/>
              </a:lnSpc>
              <a:spcBef>
                <a:spcPts val="600"/>
              </a:spcBef>
              <a:buFont typeface="Wingdings" pitchFamily="2" charset="2"/>
              <a:buChar char="§"/>
            </a:pPr>
            <a:r>
              <a:rPr lang="en-US" sz="1200" dirty="0" smtClean="0">
                <a:latin typeface="Calibri" pitchFamily="34" charset="0"/>
              </a:rPr>
              <a:t>Culture of cover-up by bribe-taking members of </a:t>
            </a:r>
            <a:r>
              <a:rPr lang="en-US" sz="1200" dirty="0" smtClean="0">
                <a:latin typeface="Calibri" pitchFamily="34" charset="0"/>
                <a:hlinkClick r:id="rId10" action="ppaction://hlinkfile"/>
              </a:rPr>
              <a:t>Congress</a:t>
            </a:r>
            <a:r>
              <a:rPr lang="en-US" sz="1200" dirty="0" smtClean="0">
                <a:latin typeface="Calibri" pitchFamily="34" charset="0"/>
              </a:rPr>
              <a:t>. </a:t>
            </a:r>
          </a:p>
          <a:p>
            <a:pPr indent="182880">
              <a:lnSpc>
                <a:spcPts val="1100"/>
              </a:lnSpc>
              <a:spcBef>
                <a:spcPts val="600"/>
              </a:spcBef>
              <a:buFont typeface="Wingdings" pitchFamily="2" charset="2"/>
              <a:buChar char="§"/>
            </a:pPr>
            <a:r>
              <a:rPr lang="en-US" sz="1200" dirty="0" smtClean="0">
                <a:latin typeface="Calibri" pitchFamily="34" charset="0"/>
              </a:rPr>
              <a:t>Culture of cover-up by employees in control of the political </a:t>
            </a:r>
            <a:r>
              <a:rPr lang="en-US" sz="1200" dirty="0" smtClean="0">
                <a:latin typeface="Calibri" pitchFamily="34" charset="0"/>
                <a:hlinkClick r:id="rId11" action="ppaction://hlinkfile"/>
              </a:rPr>
              <a:t>U.S. Department of Justic</a:t>
            </a:r>
            <a:r>
              <a:rPr lang="en-US" sz="1200" dirty="0" smtClean="0">
                <a:latin typeface="Calibri" pitchFamily="34" charset="0"/>
              </a:rPr>
              <a:t>e.  </a:t>
            </a:r>
          </a:p>
          <a:p>
            <a:pPr indent="182880">
              <a:lnSpc>
                <a:spcPts val="1100"/>
              </a:lnSpc>
              <a:spcBef>
                <a:spcPts val="600"/>
              </a:spcBef>
              <a:buFont typeface="Wingdings" pitchFamily="2" charset="2"/>
              <a:buChar char="§"/>
            </a:pPr>
            <a:r>
              <a:rPr lang="en-US" sz="1200" dirty="0" smtClean="0">
                <a:latin typeface="Calibri" pitchFamily="34" charset="0"/>
              </a:rPr>
              <a:t>Culture of cover-up by </a:t>
            </a:r>
            <a:r>
              <a:rPr lang="en-US" sz="1200" dirty="0" smtClean="0">
                <a:latin typeface="Calibri" pitchFamily="34" charset="0"/>
                <a:hlinkClick r:id="rId12" action="ppaction://hlinkfile"/>
              </a:rPr>
              <a:t>media people and media corporations</a:t>
            </a:r>
            <a:r>
              <a:rPr lang="en-US" sz="1200" dirty="0" smtClean="0">
                <a:latin typeface="Calibri" pitchFamily="34" charset="0"/>
              </a:rPr>
              <a:t> in the United States.  </a:t>
            </a:r>
          </a:p>
          <a:p>
            <a:pPr indent="182880">
              <a:lnSpc>
                <a:spcPts val="1100"/>
              </a:lnSpc>
              <a:spcBef>
                <a:spcPts val="600"/>
              </a:spcBef>
              <a:buFont typeface="Wingdings" pitchFamily="2" charset="2"/>
              <a:buChar char="§"/>
            </a:pPr>
            <a:r>
              <a:rPr lang="en-US" sz="1200" dirty="0" smtClean="0">
                <a:latin typeface="Calibri" pitchFamily="34" charset="0"/>
                <a:hlinkClick r:id="rId13" action="ppaction://hlinkfile"/>
              </a:rPr>
              <a:t>Americans</a:t>
            </a:r>
            <a:r>
              <a:rPr lang="en-US" sz="1200" dirty="0" smtClean="0">
                <a:latin typeface="Calibri" pitchFamily="34" charset="0"/>
              </a:rPr>
              <a:t>, who are either (a) unable to comprehend these matters; (b) those who are too lazy to read anything except mundane trivia matters; (c) those who lack the courage and integrity to show outrage and take action. </a:t>
            </a:r>
          </a:p>
          <a:p>
            <a:pPr indent="182880">
              <a:lnSpc>
                <a:spcPts val="1100"/>
              </a:lnSpc>
              <a:spcBef>
                <a:spcPts val="600"/>
              </a:spcBef>
              <a:buFont typeface="Wingdings" pitchFamily="2" charset="2"/>
              <a:buChar char="§"/>
            </a:pPr>
            <a:r>
              <a:rPr lang="en-US" sz="1200" dirty="0" smtClean="0"/>
              <a:t>Another way to look at the decades of </a:t>
            </a:r>
            <a:r>
              <a:rPr lang="en-US" sz="1200" b="1" u="sng" dirty="0" smtClean="0"/>
              <a:t>lying </a:t>
            </a:r>
            <a:r>
              <a:rPr lang="en-US" sz="1200" dirty="0" smtClean="0"/>
              <a:t>to the American people and the repeated infliction of great harm affecting them is to think of the </a:t>
            </a:r>
            <a:r>
              <a:rPr lang="en-US" sz="1200" dirty="0" smtClean="0">
                <a:hlinkClick r:id="rId14" action="ppaction://hlinkfile"/>
              </a:rPr>
              <a:t>public as a "feeding trough"</a:t>
            </a:r>
            <a:r>
              <a:rPr lang="en-US" sz="1200" dirty="0" smtClean="0"/>
              <a:t> for special interests to feed upon. </a:t>
            </a:r>
            <a:r>
              <a:rPr lang="en-US" sz="1200" dirty="0" smtClean="0">
                <a:hlinkClick r:id="rId15"/>
              </a:rPr>
              <a:t>http://www.defraudingamerica.com/introduction.html</a:t>
            </a:r>
            <a:endParaRPr lang="en-US" sz="1200" dirty="0">
              <a:latin typeface="Calibri" pitchFamily="34" charset="0"/>
            </a:endParaRPr>
          </a:p>
        </p:txBody>
      </p:sp>
      <p:pic>
        <p:nvPicPr>
          <p:cNvPr id="13" name="Picture 12" descr="Captain-Rodney-Stich.png"/>
          <p:cNvPicPr>
            <a:picLocks noChangeAspect="1"/>
          </p:cNvPicPr>
          <p:nvPr/>
        </p:nvPicPr>
        <p:blipFill>
          <a:blip r:embed="rId16" cstate="print"/>
          <a:stretch>
            <a:fillRect/>
          </a:stretch>
        </p:blipFill>
        <p:spPr>
          <a:xfrm>
            <a:off x="4876800" y="564356"/>
            <a:ext cx="1981200" cy="2940844"/>
          </a:xfrm>
          <a:prstGeom prst="rect">
            <a:avLst/>
          </a:prstGeom>
        </p:spPr>
      </p:pic>
      <p:sp>
        <p:nvSpPr>
          <p:cNvPr id="15" name="TextBox 14"/>
          <p:cNvSpPr txBox="1"/>
          <p:nvPr/>
        </p:nvSpPr>
        <p:spPr>
          <a:xfrm>
            <a:off x="6858000" y="533400"/>
            <a:ext cx="2057400" cy="286232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nSpc>
                <a:spcPts val="1200"/>
              </a:lnSpc>
            </a:pPr>
            <a:r>
              <a:rPr lang="en-US" sz="1200" b="1" dirty="0" smtClean="0">
                <a:latin typeface="Calibri" pitchFamily="34" charset="0"/>
                <a:hlinkClick r:id="rId17"/>
              </a:rPr>
              <a:t>“Eventually </a:t>
            </a:r>
            <a:r>
              <a:rPr lang="en-US" sz="1200" b="1" u="sng" dirty="0" smtClean="0">
                <a:latin typeface="Calibri" pitchFamily="34" charset="0"/>
                <a:hlinkClick r:id="rId17"/>
              </a:rPr>
              <a:t>justices of the U.S. Supreme Court became implicated</a:t>
            </a:r>
            <a:r>
              <a:rPr lang="en-US" sz="1200" b="1" dirty="0" smtClean="0">
                <a:latin typeface="Calibri" pitchFamily="34" charset="0"/>
                <a:hlinkClick r:id="rId17"/>
              </a:rPr>
              <a:t> as they were officially notified of the civil rights violations and obstruction of justice by judges over whom they had supervisory responsibilities.</a:t>
            </a:r>
          </a:p>
          <a:p>
            <a:pPr>
              <a:lnSpc>
                <a:spcPts val="1200"/>
              </a:lnSpc>
            </a:pPr>
            <a:endParaRPr lang="en-US" sz="1200" b="1" dirty="0" smtClean="0">
              <a:latin typeface="Calibri" pitchFamily="34" charset="0"/>
              <a:hlinkClick r:id="rId17"/>
            </a:endParaRPr>
          </a:p>
          <a:p>
            <a:pPr>
              <a:lnSpc>
                <a:spcPts val="1200"/>
              </a:lnSpc>
            </a:pPr>
            <a:r>
              <a:rPr lang="en-US" sz="1200" b="1" dirty="0" smtClean="0">
                <a:latin typeface="Calibri" pitchFamily="34" charset="0"/>
                <a:hlinkClick r:id="rId17"/>
              </a:rPr>
              <a:t>The evidence strongly indicates that a powerful force somewhere high in government was responsible for the original scheme, which had the power to control the corrupt acts of large numbers of California and federal judges.”</a:t>
            </a:r>
            <a:endParaRPr lang="en-US" sz="1100" b="1" dirty="0">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6096000" cy="533400"/>
          </a:xfrm>
        </p:spPr>
        <p:txBody>
          <a:bodyPr>
            <a:normAutofit fontScale="90000"/>
          </a:bodyPr>
          <a:lstStyle/>
          <a:p>
            <a:r>
              <a:rPr lang="en-US" sz="1600" dirty="0" smtClean="0"/>
              <a:t>How the states fund their lies –</a:t>
            </a:r>
            <a:br>
              <a:rPr lang="en-US" sz="1600" dirty="0" smtClean="0"/>
            </a:br>
            <a:r>
              <a:rPr lang="en-US" sz="1600" dirty="0" smtClean="0"/>
              <a:t>States funding prisoner Unemployment &amp; Workers compensation </a:t>
            </a:r>
            <a:endParaRPr lang="en-US" sz="1600" dirty="0"/>
          </a:p>
        </p:txBody>
      </p:sp>
      <p:pic>
        <p:nvPicPr>
          <p:cNvPr id="7" name="Content Placeholder 6" descr="Prison-Population-By-Functi.png">
            <a:hlinkClick r:id="rId2"/>
          </p:cNvPr>
          <p:cNvPicPr>
            <a:picLocks noGrp="1" noChangeAspect="1"/>
          </p:cNvPicPr>
          <p:nvPr>
            <p:ph sz="half" idx="1"/>
          </p:nvPr>
        </p:nvPicPr>
        <p:blipFill>
          <a:blip r:embed="rId3" cstate="print"/>
          <a:stretch>
            <a:fillRect/>
          </a:stretch>
        </p:blipFill>
        <p:spPr>
          <a:xfrm>
            <a:off x="152400" y="911885"/>
            <a:ext cx="5096670" cy="5488915"/>
          </a:xfrm>
        </p:spPr>
      </p:pic>
      <p:sp>
        <p:nvSpPr>
          <p:cNvPr id="4" name="Content Placeholder 3"/>
          <p:cNvSpPr>
            <a:spLocks noGrp="1"/>
          </p:cNvSpPr>
          <p:nvPr>
            <p:ph sz="half" idx="2"/>
          </p:nvPr>
        </p:nvSpPr>
        <p:spPr>
          <a:xfrm>
            <a:off x="5410200" y="1524000"/>
            <a:ext cx="3505200" cy="4648200"/>
          </a:xfrm>
        </p:spPr>
        <p:style>
          <a:lnRef idx="1">
            <a:schemeClr val="accent6"/>
          </a:lnRef>
          <a:fillRef idx="2">
            <a:schemeClr val="accent6"/>
          </a:fillRef>
          <a:effectRef idx="1">
            <a:schemeClr val="accent6"/>
          </a:effectRef>
          <a:fontRef idx="minor">
            <a:schemeClr val="dk1"/>
          </a:fontRef>
        </p:style>
        <p:txBody>
          <a:bodyPr>
            <a:noAutofit/>
          </a:bodyPr>
          <a:lstStyle/>
          <a:p>
            <a:pPr marL="182880" indent="-182880">
              <a:buClrTx/>
              <a:buSzPct val="101000"/>
              <a:buFont typeface="+mj-lt"/>
              <a:buAutoNum type="arabicPeriod"/>
            </a:pPr>
            <a:r>
              <a:rPr lang="en-US" sz="1200" dirty="0" smtClean="0"/>
              <a:t>Click on the table to the left to read the study regarding how all the states treat Unemployment and Workers  compensation, et al.</a:t>
            </a:r>
          </a:p>
          <a:p>
            <a:pPr marL="182880" indent="-182880">
              <a:buClrTx/>
              <a:buSzPct val="101000"/>
              <a:buFont typeface="+mj-lt"/>
              <a:buAutoNum type="arabicPeriod"/>
            </a:pPr>
            <a:r>
              <a:rPr lang="en-US" sz="1200" dirty="0" smtClean="0"/>
              <a:t>3 states fund Workers Compensation  in prison.</a:t>
            </a:r>
          </a:p>
          <a:p>
            <a:pPr marL="182880" indent="-182880">
              <a:buClrTx/>
              <a:buSzPct val="101000"/>
              <a:buFont typeface="+mj-lt"/>
              <a:buAutoNum type="arabicPeriod"/>
            </a:pPr>
            <a:r>
              <a:rPr lang="en-US" sz="1200" dirty="0" smtClean="0"/>
              <a:t>20 states fund Unemployment Compensation in prison.</a:t>
            </a:r>
          </a:p>
          <a:p>
            <a:pPr marL="182880" indent="-182880">
              <a:buClrTx/>
              <a:buSzPct val="101000"/>
              <a:buFont typeface="+mj-lt"/>
              <a:buAutoNum type="arabicPeriod"/>
            </a:pPr>
            <a:r>
              <a:rPr lang="en-US" sz="1200" dirty="0" smtClean="0"/>
              <a:t>12 states  mandate paying prisoners the prevailing or minimum wage if they work.</a:t>
            </a:r>
          </a:p>
          <a:p>
            <a:pPr marL="182880" indent="-182880">
              <a:buClrTx/>
              <a:buSzPct val="101000"/>
              <a:buFont typeface="+mj-lt"/>
              <a:buAutoNum type="arabicPeriod"/>
            </a:pPr>
            <a:r>
              <a:rPr lang="en-US" sz="1200" dirty="0" smtClean="0"/>
              <a:t>It seems an American convicted of a state “crime” may be better taken care of in prison than out.  </a:t>
            </a:r>
          </a:p>
          <a:p>
            <a:pPr marL="182880" indent="-182880">
              <a:buClrTx/>
              <a:buSzPct val="80000"/>
              <a:buFont typeface="+mj-lt"/>
              <a:buAutoNum type="arabicPeriod"/>
            </a:pPr>
            <a:r>
              <a:rPr lang="en-US" sz="1200" dirty="0" smtClean="0"/>
              <a:t>This is another social funding absurdity that must be stopped.</a:t>
            </a:r>
          </a:p>
          <a:p>
            <a:pPr marL="182880" indent="-182880">
              <a:buClrTx/>
              <a:buSzPct val="80000"/>
              <a:buFont typeface="+mj-lt"/>
              <a:buAutoNum type="arabicPeriod"/>
            </a:pPr>
            <a:r>
              <a:rPr lang="en-US" sz="1200" dirty="0" smtClean="0"/>
              <a:t>The states have turned prisons into social clubs  and political subdivisions into prisons .</a:t>
            </a:r>
          </a:p>
          <a:p>
            <a:pPr marL="182880" indent="-182880">
              <a:buClrTx/>
              <a:buSzPct val="80000"/>
              <a:buFont typeface="+mj-lt"/>
              <a:buAutoNum type="arabicPeriod"/>
            </a:pPr>
            <a:r>
              <a:rPr lang="en-US" sz="1200" dirty="0" smtClean="0"/>
              <a:t>Worker’s Comp. Fraud - </a:t>
            </a:r>
            <a:r>
              <a:rPr lang="en-US" sz="1200" dirty="0" smtClean="0">
                <a:hlinkClick r:id="rId4"/>
              </a:rPr>
              <a:t>http://video.foxnews.com/v/1688467862001/workers-comp-fraud-on-the-rise/</a:t>
            </a:r>
            <a:endParaRPr lang="en-US" sz="1200" dirty="0" smtClean="0"/>
          </a:p>
          <a:p>
            <a:pPr marL="182880" indent="-182880">
              <a:buClrTx/>
              <a:buSzPct val="80000"/>
              <a:buFont typeface="+mj-lt"/>
              <a:buAutoNum type="arabicPeriod"/>
            </a:pPr>
            <a:r>
              <a:rPr lang="en-US" sz="1200" dirty="0" smtClean="0"/>
              <a:t>This is another reason why the Feds and the States are quick to pull their triggers to put any Sovereign state Citizen in prison. </a:t>
            </a:r>
            <a:endParaRPr lang="en-US" sz="1200" dirty="0"/>
          </a:p>
        </p:txBody>
      </p:sp>
      <p:sp>
        <p:nvSpPr>
          <p:cNvPr id="6" name="Slide Number Placeholder 5"/>
          <p:cNvSpPr>
            <a:spLocks noGrp="1"/>
          </p:cNvSpPr>
          <p:nvPr>
            <p:ph type="sldNum" sz="quarter" idx="12"/>
          </p:nvPr>
        </p:nvSpPr>
        <p:spPr/>
        <p:txBody>
          <a:bodyPr/>
          <a:lstStyle/>
          <a:p>
            <a:r>
              <a:rPr lang="en-US" dirty="0" smtClean="0"/>
              <a:t>Slide </a:t>
            </a:r>
            <a:fld id="{3B5E910F-68E3-4DAE-BE3B-B0A28B2612EC}" type="slidenum">
              <a:rPr lang="en-US" smtClean="0"/>
              <a:pPr/>
              <a:t>26</a:t>
            </a:fld>
            <a:endParaRPr lang="en-US" dirty="0"/>
          </a:p>
        </p:txBody>
      </p:sp>
      <p:sp>
        <p:nvSpPr>
          <p:cNvPr id="8" name="Horizontal Scroll 7"/>
          <p:cNvSpPr/>
          <p:nvPr/>
        </p:nvSpPr>
        <p:spPr>
          <a:xfrm>
            <a:off x="6324600" y="76200"/>
            <a:ext cx="2667000" cy="1033272"/>
          </a:xfrm>
          <a:prstGeom prst="horizontalScrol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rPr>
              <a:t>“Those who trade liberty for Security have neither.”</a:t>
            </a:r>
          </a:p>
          <a:p>
            <a:r>
              <a:rPr lang="en-US" sz="1400" dirty="0" smtClean="0">
                <a:solidFill>
                  <a:schemeClr val="tx1"/>
                </a:solidFill>
              </a:rPr>
              <a:t>John Adams</a:t>
            </a:r>
            <a:endParaRPr lang="en-US" sz="1400" dirty="0">
              <a:solidFill>
                <a:schemeClr val="tx1"/>
              </a:solidFill>
            </a:endParaRPr>
          </a:p>
        </p:txBody>
      </p:sp>
      <p:sp>
        <p:nvSpPr>
          <p:cNvPr id="9" name="Footer Placeholder 8"/>
          <p:cNvSpPr>
            <a:spLocks noGrp="1"/>
          </p:cNvSpPr>
          <p:nvPr>
            <p:ph type="ftr" sz="quarter" idx="11"/>
          </p:nvPr>
        </p:nvSpPr>
        <p:spPr>
          <a:xfrm>
            <a:off x="2895600" y="6477000"/>
            <a:ext cx="2514600" cy="304800"/>
          </a:xfrm>
        </p:spPr>
        <p:txBody>
          <a:bodyPr/>
          <a:lstStyle/>
          <a:p>
            <a:r>
              <a:rPr lang="en-US" dirty="0" smtClean="0"/>
              <a:t>www.FreedomForAllSeasons.org</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4800"/>
            <a:ext cx="4038600" cy="381000"/>
          </a:xfrm>
        </p:spPr>
        <p:txBody>
          <a:bodyPr>
            <a:noAutofit/>
          </a:bodyPr>
          <a:lstStyle/>
          <a:p>
            <a:r>
              <a:rPr lang="en-US" sz="2400" dirty="0" smtClean="0">
                <a:solidFill>
                  <a:schemeClr val="bg1"/>
                </a:solidFill>
              </a:rPr>
              <a:t>The Regulation lie - part 1 of 4</a:t>
            </a:r>
            <a:endParaRPr lang="en-US" sz="2400" dirty="0">
              <a:solidFill>
                <a:schemeClr val="bg1"/>
              </a:solidFill>
            </a:endParaRPr>
          </a:p>
        </p:txBody>
      </p:sp>
      <p:sp>
        <p:nvSpPr>
          <p:cNvPr id="10" name="Content Placeholder 9"/>
          <p:cNvSpPr>
            <a:spLocks noGrp="1"/>
          </p:cNvSpPr>
          <p:nvPr>
            <p:ph sz="half" idx="4294967295"/>
          </p:nvPr>
        </p:nvSpPr>
        <p:spPr>
          <a:xfrm>
            <a:off x="533400" y="1143000"/>
            <a:ext cx="2895600" cy="4800600"/>
          </a:xfrm>
        </p:spPr>
        <p:style>
          <a:lnRef idx="1">
            <a:schemeClr val="accent1"/>
          </a:lnRef>
          <a:fillRef idx="2">
            <a:schemeClr val="accent1"/>
          </a:fillRef>
          <a:effectRef idx="1">
            <a:schemeClr val="accent1"/>
          </a:effectRef>
          <a:fontRef idx="minor">
            <a:schemeClr val="dk1"/>
          </a:fontRef>
        </p:style>
        <p:txBody>
          <a:bodyPr>
            <a:noAutofit/>
          </a:bodyPr>
          <a:lstStyle/>
          <a:p>
            <a:pPr marL="182880" indent="-182880">
              <a:lnSpc>
                <a:spcPts val="1100"/>
              </a:lnSpc>
              <a:spcBef>
                <a:spcPts val="1200"/>
              </a:spcBef>
              <a:buClrTx/>
              <a:buFont typeface="+mj-lt"/>
              <a:buAutoNum type="arabicParenR"/>
            </a:pPr>
            <a:r>
              <a:rPr lang="en-US" sz="1400" b="1" dirty="0" smtClean="0">
                <a:solidFill>
                  <a:schemeClr val="bg1"/>
                </a:solidFill>
                <a:latin typeface="Calibri" pitchFamily="34" charset="0"/>
              </a:rPr>
              <a:t>The core crimes to freedom, liberty and individual unalienable rights are taking of private property by mandatory  regulations, taxes and usury/debt. </a:t>
            </a:r>
          </a:p>
          <a:p>
            <a:pPr marL="182880" indent="-182880">
              <a:lnSpc>
                <a:spcPts val="1100"/>
              </a:lnSpc>
              <a:spcBef>
                <a:spcPts val="1200"/>
              </a:spcBef>
              <a:buClrTx/>
              <a:buFont typeface="+mj-lt"/>
              <a:buAutoNum type="arabicParenR"/>
            </a:pPr>
            <a:r>
              <a:rPr lang="en-US" sz="1400" dirty="0" smtClean="0">
                <a:solidFill>
                  <a:schemeClr val="bg1"/>
                </a:solidFill>
                <a:latin typeface="Calibri" pitchFamily="34" charset="0"/>
              </a:rPr>
              <a:t>This chart represent the epitome of de facto force and why centralized  power corrupts absolutely.</a:t>
            </a:r>
          </a:p>
          <a:p>
            <a:pPr marL="182880" indent="-182880">
              <a:lnSpc>
                <a:spcPts val="1100"/>
              </a:lnSpc>
              <a:spcBef>
                <a:spcPts val="1200"/>
              </a:spcBef>
              <a:buClrTx/>
              <a:buFont typeface="+mj-lt"/>
              <a:buAutoNum type="arabicParenR"/>
            </a:pPr>
            <a:r>
              <a:rPr lang="en-US" sz="1400" dirty="0" smtClean="0">
                <a:solidFill>
                  <a:schemeClr val="bg1"/>
                </a:solidFill>
                <a:latin typeface="Calibri" pitchFamily="34" charset="0"/>
              </a:rPr>
              <a:t>The federal government which has no authority or jurisdiction outside of its own Federal Zone.</a:t>
            </a:r>
          </a:p>
          <a:p>
            <a:pPr marL="182880" indent="-182880">
              <a:lnSpc>
                <a:spcPts val="1100"/>
              </a:lnSpc>
              <a:spcBef>
                <a:spcPts val="1200"/>
              </a:spcBef>
              <a:buClrTx/>
              <a:buFont typeface="+mj-lt"/>
              <a:buAutoNum type="arabicParenR"/>
            </a:pPr>
            <a:r>
              <a:rPr lang="en-US" sz="1400" dirty="0" smtClean="0">
                <a:solidFill>
                  <a:schemeClr val="bg1"/>
                </a:solidFill>
                <a:latin typeface="Calibri" pitchFamily="34" charset="0"/>
              </a:rPr>
              <a:t>These are predatory serial agencies that would never be allowed in a true and honest republic let alone have authority or jurisdiction over states &amp; state Citizens.  </a:t>
            </a:r>
          </a:p>
          <a:p>
            <a:pPr marL="182880" indent="-182880">
              <a:lnSpc>
                <a:spcPts val="1100"/>
              </a:lnSpc>
              <a:spcBef>
                <a:spcPts val="1200"/>
              </a:spcBef>
              <a:buClrTx/>
              <a:buFont typeface="+mj-lt"/>
              <a:buAutoNum type="arabicParenR"/>
            </a:pPr>
            <a:r>
              <a:rPr lang="en-US" sz="1400" dirty="0" smtClean="0">
                <a:solidFill>
                  <a:schemeClr val="bg1"/>
                </a:solidFill>
                <a:latin typeface="Calibri" pitchFamily="34" charset="0"/>
              </a:rPr>
              <a:t>No matter how beneficial you believe these agencies may be, they are far more destructive and corrupt.  They  are like an aggressive form of cancer.</a:t>
            </a:r>
          </a:p>
          <a:p>
            <a:pPr marL="182880" indent="-182880">
              <a:lnSpc>
                <a:spcPts val="1100"/>
              </a:lnSpc>
              <a:spcBef>
                <a:spcPts val="1200"/>
              </a:spcBef>
              <a:buClrTx/>
              <a:buFont typeface="+mj-lt"/>
              <a:buAutoNum type="arabicParenR"/>
            </a:pPr>
            <a:r>
              <a:rPr lang="en-US" sz="1400" dirty="0" smtClean="0">
                <a:solidFill>
                  <a:schemeClr val="bg1"/>
                </a:solidFill>
                <a:latin typeface="Calibri" pitchFamily="34" charset="0"/>
              </a:rPr>
              <a:t>The federal agencies must be broken up and scattered to the wind</a:t>
            </a:r>
          </a:p>
          <a:p>
            <a:pPr marL="228600" indent="-228600">
              <a:buClrTx/>
              <a:buFont typeface="+mj-lt"/>
              <a:buAutoNum type="arabicParenR"/>
            </a:pPr>
            <a:endParaRPr lang="en-US" sz="1400" dirty="0" smtClean="0"/>
          </a:p>
          <a:p>
            <a:endParaRPr lang="en-US" sz="1200" dirty="0"/>
          </a:p>
        </p:txBody>
      </p:sp>
      <p:pic>
        <p:nvPicPr>
          <p:cNvPr id="13" name="Content Placeholder 12" descr="Federal-Prosecutions.png"/>
          <p:cNvPicPr>
            <a:picLocks noGrp="1" noChangeAspect="1"/>
          </p:cNvPicPr>
          <p:nvPr>
            <p:ph sz="half" idx="4294967295"/>
          </p:nvPr>
        </p:nvPicPr>
        <p:blipFill>
          <a:blip r:embed="rId2" cstate="print"/>
          <a:stretch>
            <a:fillRect/>
          </a:stretch>
        </p:blipFill>
        <p:spPr>
          <a:xfrm>
            <a:off x="3581400" y="990600"/>
            <a:ext cx="5562600" cy="5062538"/>
          </a:xfrm>
        </p:spPr>
      </p:pic>
      <p:sp>
        <p:nvSpPr>
          <p:cNvPr id="7" name="Horizontal Scroll 6"/>
          <p:cNvSpPr/>
          <p:nvPr/>
        </p:nvSpPr>
        <p:spPr>
          <a:xfrm>
            <a:off x="5334000" y="152400"/>
            <a:ext cx="3429000" cy="685800"/>
          </a:xfrm>
          <a:prstGeom prst="horizontalScrol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dirty="0" smtClean="0">
              <a:solidFill>
                <a:schemeClr val="tx1"/>
              </a:solidFill>
            </a:endParaRPr>
          </a:p>
          <a:p>
            <a:r>
              <a:rPr lang="en-US" sz="1100" dirty="0" smtClean="0">
                <a:solidFill>
                  <a:schemeClr val="bg1"/>
                </a:solidFill>
              </a:rPr>
              <a:t>“Until We Are All Free, We Are None Free “</a:t>
            </a:r>
          </a:p>
          <a:p>
            <a:r>
              <a:rPr lang="en-US" sz="1100" dirty="0" smtClean="0">
                <a:solidFill>
                  <a:schemeClr val="bg1"/>
                </a:solidFill>
              </a:rPr>
              <a:t>Frederick Douglass</a:t>
            </a:r>
          </a:p>
          <a:p>
            <a:endParaRPr lang="en-US" sz="1100" dirty="0">
              <a:solidFill>
                <a:schemeClr val="tx1"/>
              </a:solidFill>
            </a:endParaRPr>
          </a:p>
        </p:txBody>
      </p:sp>
      <p:sp>
        <p:nvSpPr>
          <p:cNvPr id="15" name="TextBox 14"/>
          <p:cNvSpPr txBox="1"/>
          <p:nvPr/>
        </p:nvSpPr>
        <p:spPr>
          <a:xfrm>
            <a:off x="5638800" y="1600200"/>
            <a:ext cx="3352800"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b="1" dirty="0" smtClean="0">
                <a:solidFill>
                  <a:schemeClr val="bg1"/>
                </a:solidFill>
                <a:hlinkClick r:id="rId3"/>
              </a:rPr>
              <a:t>Federal Police Ranks Swell to Enforce a Widening Array of  “Criminal”  Laws </a:t>
            </a:r>
            <a:endParaRPr lang="en-US" sz="1200" b="1" dirty="0">
              <a:solidFill>
                <a:schemeClr val="bg1"/>
              </a:solidFill>
            </a:endParaRPr>
          </a:p>
        </p:txBody>
      </p:sp>
      <p:sp>
        <p:nvSpPr>
          <p:cNvPr id="16" name="TextBox 15"/>
          <p:cNvSpPr txBox="1"/>
          <p:nvPr/>
        </p:nvSpPr>
        <p:spPr>
          <a:xfrm>
            <a:off x="6629400" y="4800600"/>
            <a:ext cx="1066800" cy="369332"/>
          </a:xfrm>
          <a:prstGeom prst="rect">
            <a:avLst/>
          </a:prstGeom>
          <a:noFill/>
        </p:spPr>
        <p:txBody>
          <a:bodyPr wrap="square" rtlCol="0">
            <a:spAutoFit/>
          </a:bodyPr>
          <a:lstStyle/>
          <a:p>
            <a:pPr algn="ctr"/>
            <a:r>
              <a:rPr lang="en-US" b="1" dirty="0" smtClean="0"/>
              <a:t>EPA</a:t>
            </a:r>
            <a:endParaRPr lang="en-US" b="1" dirty="0"/>
          </a:p>
        </p:txBody>
      </p:sp>
      <p:sp>
        <p:nvSpPr>
          <p:cNvPr id="17" name="TextBox 16"/>
          <p:cNvSpPr txBox="1"/>
          <p:nvPr/>
        </p:nvSpPr>
        <p:spPr>
          <a:xfrm>
            <a:off x="7010400" y="3124200"/>
            <a:ext cx="1676400" cy="338554"/>
          </a:xfrm>
          <a:prstGeom prst="rect">
            <a:avLst/>
          </a:prstGeom>
          <a:noFill/>
        </p:spPr>
        <p:txBody>
          <a:bodyPr wrap="square" rtlCol="0">
            <a:spAutoFit/>
          </a:bodyPr>
          <a:lstStyle/>
          <a:p>
            <a:r>
              <a:rPr lang="en-US" sz="1600" b="1" dirty="0" smtClean="0"/>
              <a:t>Dept. of Interior</a:t>
            </a:r>
            <a:endParaRPr lang="en-US" sz="1600" b="1" dirty="0"/>
          </a:p>
        </p:txBody>
      </p:sp>
      <p:sp>
        <p:nvSpPr>
          <p:cNvPr id="18" name="TextBox 17"/>
          <p:cNvSpPr txBox="1"/>
          <p:nvPr/>
        </p:nvSpPr>
        <p:spPr>
          <a:xfrm>
            <a:off x="7543800" y="3886200"/>
            <a:ext cx="762000" cy="307777"/>
          </a:xfrm>
          <a:prstGeom prst="rect">
            <a:avLst/>
          </a:prstGeom>
          <a:noFill/>
        </p:spPr>
        <p:txBody>
          <a:bodyPr wrap="square" rtlCol="0">
            <a:spAutoFit/>
          </a:bodyPr>
          <a:lstStyle/>
          <a:p>
            <a:pPr algn="ctr"/>
            <a:r>
              <a:rPr lang="en-US" sz="1400" b="1" dirty="0" smtClean="0"/>
              <a:t>USPS</a:t>
            </a:r>
            <a:endParaRPr lang="en-US" sz="1400" b="1" dirty="0"/>
          </a:p>
        </p:txBody>
      </p:sp>
      <p:sp>
        <p:nvSpPr>
          <p:cNvPr id="19" name="TextBox 18"/>
          <p:cNvSpPr txBox="1"/>
          <p:nvPr/>
        </p:nvSpPr>
        <p:spPr>
          <a:xfrm>
            <a:off x="5638800" y="838200"/>
            <a:ext cx="350520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182880" indent="-182880">
              <a:lnSpc>
                <a:spcPts val="1200"/>
              </a:lnSpc>
            </a:pPr>
            <a:r>
              <a:rPr lang="en-US" sz="1400" b="1" u="sng" dirty="0" smtClean="0">
                <a:solidFill>
                  <a:schemeClr val="bg1"/>
                </a:solidFill>
                <a:latin typeface="Calibri" pitchFamily="34" charset="0"/>
              </a:rPr>
              <a:t>Highest Prosecutions</a:t>
            </a:r>
          </a:p>
          <a:p>
            <a:pPr marL="640080" lvl="1" indent="-182880">
              <a:lnSpc>
                <a:spcPts val="1200"/>
              </a:lnSpc>
              <a:buFont typeface="+mj-lt"/>
              <a:buAutoNum type="arabicPeriod"/>
            </a:pPr>
            <a:r>
              <a:rPr lang="en-US" sz="1600" b="1" dirty="0" smtClean="0">
                <a:solidFill>
                  <a:schemeClr val="bg1"/>
                </a:solidFill>
                <a:latin typeface="Calibri" pitchFamily="34" charset="0"/>
              </a:rPr>
              <a:t>Dept. of Interior, e.g. BLM </a:t>
            </a:r>
          </a:p>
          <a:p>
            <a:pPr marL="640080" lvl="1" indent="-182880">
              <a:lnSpc>
                <a:spcPts val="1200"/>
              </a:lnSpc>
              <a:buFont typeface="+mj-lt"/>
              <a:buAutoNum type="arabicPeriod"/>
            </a:pPr>
            <a:r>
              <a:rPr lang="en-US" sz="1400" b="1" dirty="0" smtClean="0">
                <a:solidFill>
                  <a:schemeClr val="bg1"/>
                </a:solidFill>
                <a:latin typeface="Calibri" pitchFamily="34" charset="0"/>
              </a:rPr>
              <a:t>EPA</a:t>
            </a:r>
          </a:p>
          <a:p>
            <a:pPr marL="640080" lvl="1" indent="-182880">
              <a:lnSpc>
                <a:spcPts val="1200"/>
              </a:lnSpc>
              <a:buFont typeface="+mj-lt"/>
              <a:buAutoNum type="arabicPeriod"/>
            </a:pPr>
            <a:r>
              <a:rPr lang="en-US" sz="1400" b="1" dirty="0" smtClean="0">
                <a:solidFill>
                  <a:schemeClr val="bg1"/>
                </a:solidFill>
                <a:latin typeface="Calibri" pitchFamily="34" charset="0"/>
              </a:rPr>
              <a:t>Postal Service</a:t>
            </a:r>
            <a:endParaRPr lang="en-US" sz="1400" b="1" dirty="0">
              <a:solidFill>
                <a:schemeClr val="bg1"/>
              </a:solidFill>
              <a:latin typeface="Calibri" pitchFamily="34" charset="0"/>
            </a:endParaRPr>
          </a:p>
        </p:txBody>
      </p:sp>
      <p:sp>
        <p:nvSpPr>
          <p:cNvPr id="11" name="TextBox 10"/>
          <p:cNvSpPr txBox="1"/>
          <p:nvPr/>
        </p:nvSpPr>
        <p:spPr>
          <a:xfrm>
            <a:off x="5562600" y="2133600"/>
            <a:ext cx="19050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solidFill>
                  <a:schemeClr val="bg1"/>
                </a:solidFill>
              </a:rPr>
              <a:t>Links to this WSJ article have been broken, cannot find article or  data.</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152400" y="762000"/>
            <a:ext cx="3581400" cy="5867400"/>
          </a:xfrm>
          <a:gradFill flip="none" rotWithShape="1">
            <a:gsLst>
              <a:gs pos="0">
                <a:srgbClr val="99FF99">
                  <a:shade val="30000"/>
                  <a:satMod val="115000"/>
                </a:srgbClr>
              </a:gs>
              <a:gs pos="50000">
                <a:srgbClr val="99FF99">
                  <a:shade val="67500"/>
                  <a:satMod val="115000"/>
                </a:srgbClr>
              </a:gs>
              <a:gs pos="100000">
                <a:srgbClr val="99FF99">
                  <a:shade val="100000"/>
                  <a:satMod val="115000"/>
                </a:srgbClr>
              </a:gs>
            </a:gsLst>
            <a:lin ang="13500000" scaled="1"/>
            <a:tileRect/>
          </a:gradFill>
        </p:spPr>
        <p:txBody>
          <a:bodyPr>
            <a:noAutofit/>
          </a:bodyPr>
          <a:lstStyle/>
          <a:p>
            <a:pPr marL="182880" indent="-182880">
              <a:lnSpc>
                <a:spcPts val="1100"/>
              </a:lnSpc>
              <a:spcBef>
                <a:spcPts val="600"/>
              </a:spcBef>
              <a:buClrTx/>
              <a:buSzPct val="100000"/>
              <a:buFont typeface="+mj-lt"/>
              <a:buAutoNum type="arabicParenR"/>
            </a:pPr>
            <a:r>
              <a:rPr lang="en-US" sz="1400" b="1" dirty="0" smtClean="0">
                <a:latin typeface="Calibri" pitchFamily="34" charset="0"/>
              </a:rPr>
              <a:t>Double click table to the right for a full screen view </a:t>
            </a:r>
          </a:p>
          <a:p>
            <a:pPr marL="182880" indent="-182880">
              <a:lnSpc>
                <a:spcPts val="1100"/>
              </a:lnSpc>
              <a:spcBef>
                <a:spcPts val="600"/>
              </a:spcBef>
              <a:buClrTx/>
              <a:buSzPct val="100000"/>
              <a:buFont typeface="+mj-lt"/>
              <a:buAutoNum type="arabicParenR"/>
            </a:pPr>
            <a:r>
              <a:rPr lang="en-US" sz="1400" dirty="0" smtClean="0">
                <a:latin typeface="Calibri" pitchFamily="34" charset="0"/>
              </a:rPr>
              <a:t>In slides 1 thru 3 of The Regulation Lie, notice the explosion of government agencies using force and violence to enforce legal fiction non violent fictional infractions.</a:t>
            </a:r>
          </a:p>
          <a:p>
            <a:pPr marL="182880" indent="-182880">
              <a:lnSpc>
                <a:spcPts val="1100"/>
              </a:lnSpc>
              <a:spcBef>
                <a:spcPts val="600"/>
              </a:spcBef>
              <a:buClrTx/>
              <a:buSzPct val="100000"/>
              <a:buFont typeface="+mj-lt"/>
              <a:buAutoNum type="arabicParenR"/>
            </a:pPr>
            <a:r>
              <a:rPr lang="en-US" sz="1400" dirty="0" smtClean="0">
                <a:latin typeface="Calibri" pitchFamily="34" charset="0"/>
              </a:rPr>
              <a:t>This growing web of regulatory lies  are created by an exponential and quantum increase in planning, legal and tyranny staff.</a:t>
            </a:r>
          </a:p>
          <a:p>
            <a:pPr marL="182880" indent="-182880">
              <a:lnSpc>
                <a:spcPts val="1100"/>
              </a:lnSpc>
              <a:spcBef>
                <a:spcPts val="600"/>
              </a:spcBef>
              <a:buClrTx/>
              <a:buSzPct val="100000"/>
              <a:buFont typeface="+mj-lt"/>
              <a:buAutoNum type="arabicParenR"/>
            </a:pPr>
            <a:r>
              <a:rPr lang="en-US" sz="1400" dirty="0" smtClean="0">
                <a:latin typeface="Calibri" pitchFamily="34" charset="0"/>
              </a:rPr>
              <a:t>In turn, this avalanche of government agency  force and violence combined with growing serial agencies, lawyers, police and billions of dollars  wasted overhead paid by forced taxes, usury &amp; nonsense regulatory compliance fees, collapse the private sector and the civilization.</a:t>
            </a:r>
          </a:p>
          <a:p>
            <a:pPr marL="182880" indent="-182880">
              <a:lnSpc>
                <a:spcPts val="1100"/>
              </a:lnSpc>
              <a:spcBef>
                <a:spcPts val="600"/>
              </a:spcBef>
              <a:buClrTx/>
              <a:buSzPct val="100000"/>
              <a:buFont typeface="+mj-lt"/>
              <a:buAutoNum type="arabicParenR"/>
            </a:pPr>
            <a:r>
              <a:rPr lang="en-US" sz="1400" dirty="0" smtClean="0">
                <a:latin typeface="Calibri" pitchFamily="34" charset="0"/>
              </a:rPr>
              <a:t>This is a global to local orchestrated agenda by the globalist and their pawns of central banks, politicians, government municipal corporations, tax free foundations, multinational corporations, BAR associations , academia, education, mainstream media which produce nothing of value.</a:t>
            </a:r>
          </a:p>
          <a:p>
            <a:pPr marL="182880" indent="-182880">
              <a:lnSpc>
                <a:spcPts val="1100"/>
              </a:lnSpc>
              <a:spcBef>
                <a:spcPts val="600"/>
              </a:spcBef>
              <a:buClrTx/>
              <a:buSzPct val="100000"/>
              <a:buFont typeface="+mj-lt"/>
              <a:buAutoNum type="arabicParenR"/>
            </a:pPr>
            <a:r>
              <a:rPr lang="en-US" sz="1400" dirty="0" smtClean="0">
                <a:latin typeface="Calibri" pitchFamily="34" charset="0"/>
              </a:rPr>
              <a:t>The bottom line is none of this is necessary nor legitimate and can be easily replaced by a limited Free Republic system of public coops and free competing enterprises based entirely on free choice using a 1X.X%  digit tax on corporations ONLY.</a:t>
            </a:r>
          </a:p>
          <a:p>
            <a:pPr marL="182880" indent="-182880">
              <a:lnSpc>
                <a:spcPts val="1100"/>
              </a:lnSpc>
              <a:spcBef>
                <a:spcPts val="600"/>
              </a:spcBef>
              <a:buClrTx/>
              <a:buSzPct val="100000"/>
              <a:buFont typeface="+mj-lt"/>
              <a:buAutoNum type="arabicParenR"/>
            </a:pPr>
            <a:r>
              <a:rPr lang="en-US" sz="1400" dirty="0" smtClean="0">
                <a:latin typeface="Calibri" pitchFamily="34" charset="0"/>
              </a:rPr>
              <a:t>This table gives the regulatory profile of an intentional global to local centralized, highly elite  organized crime ring.</a:t>
            </a:r>
          </a:p>
          <a:p>
            <a:pPr marL="182880" indent="-182880">
              <a:lnSpc>
                <a:spcPts val="1100"/>
              </a:lnSpc>
              <a:spcBef>
                <a:spcPts val="600"/>
              </a:spcBef>
              <a:buClrTx/>
              <a:buSzPct val="100000"/>
              <a:buFont typeface="+mj-lt"/>
              <a:buAutoNum type="arabicParenR"/>
            </a:pPr>
            <a:r>
              <a:rPr lang="en-US" sz="1400" dirty="0" smtClean="0">
                <a:latin typeface="Calibri" pitchFamily="34" charset="0"/>
              </a:rPr>
              <a:t>The greatest con of all is that a free Republic can be  regulated by force, violence and tyranny, this is extremely evil and sick thinking, a.k.a. planning.</a:t>
            </a:r>
            <a:endParaRPr lang="en-US" sz="1400" dirty="0"/>
          </a:p>
        </p:txBody>
      </p:sp>
      <p:pic>
        <p:nvPicPr>
          <p:cNvPr id="7" name="Content Placeholder 6" descr="Federal-Police-Force.png">
            <a:hlinkClick r:id="rId2"/>
          </p:cNvPr>
          <p:cNvPicPr>
            <a:picLocks noGrp="1" noChangeAspect="1"/>
          </p:cNvPicPr>
          <p:nvPr>
            <p:ph sz="half" idx="4294967295"/>
          </p:nvPr>
        </p:nvPicPr>
        <p:blipFill>
          <a:blip r:embed="rId3" cstate="print"/>
          <a:stretch>
            <a:fillRect/>
          </a:stretch>
        </p:blipFill>
        <p:spPr>
          <a:xfrm>
            <a:off x="3886200" y="485796"/>
            <a:ext cx="5013326" cy="5762604"/>
          </a:xfrm>
        </p:spPr>
      </p:pic>
      <p:sp>
        <p:nvSpPr>
          <p:cNvPr id="2" name="Title 1"/>
          <p:cNvSpPr>
            <a:spLocks noGrp="1"/>
          </p:cNvSpPr>
          <p:nvPr>
            <p:ph type="title" idx="4294967295"/>
          </p:nvPr>
        </p:nvSpPr>
        <p:spPr>
          <a:xfrm>
            <a:off x="152400" y="152400"/>
            <a:ext cx="3810000" cy="533401"/>
          </a:xfrm>
        </p:spPr>
        <p:txBody>
          <a:bodyPr>
            <a:normAutofit/>
          </a:bodyPr>
          <a:lstStyle/>
          <a:p>
            <a:r>
              <a:rPr lang="en-US" sz="1800" dirty="0" smtClean="0"/>
              <a:t>The Regulation Lie – Part 2 0f 4</a:t>
            </a:r>
            <a:endParaRPr lang="en-US" sz="1800" dirty="0"/>
          </a:p>
        </p:txBody>
      </p:sp>
      <p:sp>
        <p:nvSpPr>
          <p:cNvPr id="8" name="TextBox 7"/>
          <p:cNvSpPr txBox="1"/>
          <p:nvPr/>
        </p:nvSpPr>
        <p:spPr>
          <a:xfrm>
            <a:off x="7467600" y="6290846"/>
            <a:ext cx="1219200" cy="338554"/>
          </a:xfrm>
          <a:prstGeom prst="rect">
            <a:avLst/>
          </a:prstGeom>
          <a:noFill/>
        </p:spPr>
        <p:txBody>
          <a:bodyPr wrap="square" rtlCol="0">
            <a:spAutoFit/>
          </a:bodyPr>
          <a:lstStyle/>
          <a:p>
            <a:pPr algn="ctr"/>
            <a:r>
              <a:rPr lang="en-US" sz="1600" dirty="0" smtClean="0"/>
              <a:t>Slide </a:t>
            </a:r>
            <a:fld id="{F42F477E-42A5-4291-ADA0-A767AF0DC47E}" type="slidenum">
              <a:rPr lang="en-US" sz="1600" smtClean="0"/>
              <a:pPr algn="ctr"/>
              <a:t>28</a:t>
            </a:fld>
            <a:endParaRPr lang="en-US" sz="1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4422775" cy="457200"/>
          </a:xfrm>
        </p:spPr>
        <p:txBody>
          <a:bodyPr>
            <a:noAutofit/>
          </a:bodyPr>
          <a:lstStyle/>
          <a:p>
            <a:r>
              <a:rPr lang="en-US" sz="2000" dirty="0" smtClean="0"/>
              <a:t>The Regulation lie -  part 3 of 4</a:t>
            </a:r>
            <a:endParaRPr lang="en-US" sz="2000" dirty="0"/>
          </a:p>
        </p:txBody>
      </p:sp>
      <p:pic>
        <p:nvPicPr>
          <p:cNvPr id="7" name="Content Placeholder 6" descr="Regulation-Cost.png"/>
          <p:cNvPicPr>
            <a:picLocks noGrp="1" noChangeAspect="1"/>
          </p:cNvPicPr>
          <p:nvPr>
            <p:ph sz="half" idx="4294967295"/>
          </p:nvPr>
        </p:nvPicPr>
        <p:blipFill>
          <a:blip r:embed="rId2" cstate="print"/>
          <a:stretch>
            <a:fillRect/>
          </a:stretch>
        </p:blipFill>
        <p:spPr>
          <a:xfrm>
            <a:off x="0" y="3657600"/>
            <a:ext cx="2552700" cy="3038475"/>
          </a:xfrm>
        </p:spPr>
      </p:pic>
      <p:pic>
        <p:nvPicPr>
          <p:cNvPr id="8" name="Content Placeholder 7" descr="Regulation-Cost-of-Land.jpg"/>
          <p:cNvPicPr>
            <a:picLocks noGrp="1" noChangeAspect="1"/>
          </p:cNvPicPr>
          <p:nvPr>
            <p:ph sz="half" idx="4294967295"/>
          </p:nvPr>
        </p:nvPicPr>
        <p:blipFill>
          <a:blip r:embed="rId3" cstate="print"/>
          <a:stretch>
            <a:fillRect/>
          </a:stretch>
        </p:blipFill>
        <p:spPr>
          <a:xfrm>
            <a:off x="5715000" y="76200"/>
            <a:ext cx="3200400" cy="3429000"/>
          </a:xfrm>
        </p:spPr>
      </p:pic>
      <p:pic>
        <p:nvPicPr>
          <p:cNvPr id="9" name="Picture 8" descr="lawyer.gif"/>
          <p:cNvPicPr>
            <a:picLocks noChangeAspect="1"/>
          </p:cNvPicPr>
          <p:nvPr/>
        </p:nvPicPr>
        <p:blipFill>
          <a:blip r:embed="rId4" cstate="print"/>
          <a:stretch>
            <a:fillRect/>
          </a:stretch>
        </p:blipFill>
        <p:spPr>
          <a:xfrm>
            <a:off x="0" y="762000"/>
            <a:ext cx="2409825" cy="2962275"/>
          </a:xfrm>
          <a:prstGeom prst="rect">
            <a:avLst/>
          </a:prstGeom>
        </p:spPr>
      </p:pic>
      <p:pic>
        <p:nvPicPr>
          <p:cNvPr id="10" name="Picture 9" descr="1929-2010GvtQueezeOut.png"/>
          <p:cNvPicPr>
            <a:picLocks noChangeAspect="1"/>
          </p:cNvPicPr>
          <p:nvPr/>
        </p:nvPicPr>
        <p:blipFill>
          <a:blip r:embed="rId5" cstate="print"/>
          <a:stretch>
            <a:fillRect/>
          </a:stretch>
        </p:blipFill>
        <p:spPr>
          <a:xfrm>
            <a:off x="2667000" y="2514600"/>
            <a:ext cx="2933700" cy="4343400"/>
          </a:xfrm>
          <a:prstGeom prst="rect">
            <a:avLst/>
          </a:prstGeom>
        </p:spPr>
      </p:pic>
      <p:pic>
        <p:nvPicPr>
          <p:cNvPr id="11" name="Picture 10" descr="1947-2004-Private-Sector-Sh.png"/>
          <p:cNvPicPr>
            <a:picLocks noChangeAspect="1"/>
          </p:cNvPicPr>
          <p:nvPr/>
        </p:nvPicPr>
        <p:blipFill>
          <a:blip r:embed="rId6" cstate="print"/>
          <a:stretch>
            <a:fillRect/>
          </a:stretch>
        </p:blipFill>
        <p:spPr>
          <a:xfrm>
            <a:off x="5572125" y="3438525"/>
            <a:ext cx="2581275" cy="3343275"/>
          </a:xfrm>
          <a:prstGeom prst="rect">
            <a:avLst/>
          </a:prstGeom>
        </p:spPr>
      </p:pic>
      <p:sp>
        <p:nvSpPr>
          <p:cNvPr id="12" name="TextBox 11"/>
          <p:cNvSpPr txBox="1"/>
          <p:nvPr/>
        </p:nvSpPr>
        <p:spPr>
          <a:xfrm>
            <a:off x="2438400" y="609600"/>
            <a:ext cx="3200400" cy="1600438"/>
          </a:xfrm>
          <a:prstGeom prst="rect">
            <a:avLst/>
          </a:prstGeom>
          <a:solidFill>
            <a:srgbClr val="FF9999"/>
          </a:solidFill>
        </p:spPr>
        <p:txBody>
          <a:bodyPr wrap="square" rtlCol="0">
            <a:spAutoFit/>
          </a:bodyPr>
          <a:lstStyle/>
          <a:p>
            <a:r>
              <a:rPr lang="en-US" sz="1400" b="1" dirty="0" smtClean="0"/>
              <a:t>The price of forced unwanted regulation in free republics is economic and human suicide.  These graphs are more proof you cannot force free and sovereign state  Citizens  or their family businesses to comply with compulsory government regulation.</a:t>
            </a:r>
            <a:endParaRPr lang="en-US" sz="1400" b="1" dirty="0"/>
          </a:p>
        </p:txBody>
      </p:sp>
      <p:sp>
        <p:nvSpPr>
          <p:cNvPr id="13" name="TextBox 12"/>
          <p:cNvSpPr txBox="1"/>
          <p:nvPr/>
        </p:nvSpPr>
        <p:spPr>
          <a:xfrm>
            <a:off x="8001000" y="6336268"/>
            <a:ext cx="1219200" cy="338554"/>
          </a:xfrm>
          <a:prstGeom prst="rect">
            <a:avLst/>
          </a:prstGeom>
          <a:noFill/>
        </p:spPr>
        <p:txBody>
          <a:bodyPr wrap="square" rtlCol="0">
            <a:spAutoFit/>
          </a:bodyPr>
          <a:lstStyle/>
          <a:p>
            <a:pPr algn="ctr"/>
            <a:r>
              <a:rPr lang="en-US" sz="1600" dirty="0" smtClean="0"/>
              <a:t>Slide </a:t>
            </a:r>
            <a:fld id="{80736B5C-6792-4412-8E67-FE26952226BD}" type="slidenum">
              <a:rPr lang="en-US" sz="1600" smtClean="0"/>
              <a:pPr algn="ctr"/>
              <a:t>29</a:t>
            </a:fld>
            <a:endParaRPr lang="en-US" sz="1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362200" y="6324600"/>
            <a:ext cx="2743200" cy="384048"/>
          </a:xfrm>
        </p:spPr>
        <p:txBody>
          <a:bodyPr/>
          <a:lstStyle/>
          <a:p>
            <a:r>
              <a:rPr lang="en-US" dirty="0" smtClean="0"/>
              <a:t>www.FreedomForAllSeasons.org</a:t>
            </a:r>
            <a:endParaRPr lang="en-US" dirty="0"/>
          </a:p>
        </p:txBody>
      </p:sp>
      <p:sp>
        <p:nvSpPr>
          <p:cNvPr id="3" name="Slide Number Placeholder 2"/>
          <p:cNvSpPr>
            <a:spLocks noGrp="1"/>
          </p:cNvSpPr>
          <p:nvPr>
            <p:ph type="sldNum" sz="quarter" idx="12"/>
          </p:nvPr>
        </p:nvSpPr>
        <p:spPr/>
        <p:txBody>
          <a:bodyPr/>
          <a:lstStyle/>
          <a:p>
            <a:r>
              <a:rPr lang="en-US" dirty="0" smtClean="0"/>
              <a:t>Slide </a:t>
            </a:r>
            <a:fld id="{1697043C-1CD5-4D7D-B053-4F21828AC618}" type="slidenum">
              <a:rPr lang="en-US" smtClean="0"/>
              <a:pPr/>
              <a:t>3</a:t>
            </a:fld>
            <a:r>
              <a:rPr lang="en-US" dirty="0" smtClean="0"/>
              <a:t>  </a:t>
            </a:r>
            <a:endParaRPr lang="en-US" dirty="0"/>
          </a:p>
        </p:txBody>
      </p:sp>
      <p:sp>
        <p:nvSpPr>
          <p:cNvPr id="4" name="Title 3"/>
          <p:cNvSpPr>
            <a:spLocks noGrp="1"/>
          </p:cNvSpPr>
          <p:nvPr>
            <p:ph type="title"/>
          </p:nvPr>
        </p:nvSpPr>
        <p:spPr>
          <a:xfrm>
            <a:off x="152400" y="304800"/>
            <a:ext cx="3581400" cy="838200"/>
          </a:xfrm>
        </p:spPr>
        <p:txBody>
          <a:bodyPr>
            <a:noAutofit/>
          </a:bodyPr>
          <a:lstStyle/>
          <a:p>
            <a:r>
              <a:rPr lang="en-US" sz="2000" dirty="0" smtClean="0">
                <a:solidFill>
                  <a:schemeClr val="bg1"/>
                </a:solidFill>
              </a:rPr>
              <a:t>First Standoff - Bundy  Ranch </a:t>
            </a:r>
            <a:br>
              <a:rPr lang="en-US" sz="2000" dirty="0" smtClean="0">
                <a:solidFill>
                  <a:schemeClr val="bg1"/>
                </a:solidFill>
              </a:rPr>
            </a:br>
            <a:r>
              <a:rPr lang="en-US" sz="2000" dirty="0" smtClean="0">
                <a:solidFill>
                  <a:schemeClr val="bg1"/>
                </a:solidFill>
              </a:rPr>
              <a:t>vs. BLM –  March 2014</a:t>
            </a:r>
            <a:endParaRPr lang="en-US" sz="2000" dirty="0">
              <a:solidFill>
                <a:schemeClr val="bg1"/>
              </a:solidFill>
            </a:endParaRPr>
          </a:p>
        </p:txBody>
      </p:sp>
      <p:sp>
        <p:nvSpPr>
          <p:cNvPr id="5" name="Content Placeholder 4"/>
          <p:cNvSpPr>
            <a:spLocks noGrp="1"/>
          </p:cNvSpPr>
          <p:nvPr>
            <p:ph sz="half" idx="1"/>
          </p:nvPr>
        </p:nvSpPr>
        <p:spPr>
          <a:xfrm>
            <a:off x="228600" y="1371600"/>
            <a:ext cx="3048000" cy="381000"/>
          </a:xfrm>
        </p:spPr>
        <p:txBody>
          <a:bodyPr>
            <a:normAutofit fontScale="85000" lnSpcReduction="10000"/>
          </a:bodyPr>
          <a:lstStyle/>
          <a:p>
            <a:pPr>
              <a:buSzPct val="100000"/>
              <a:buNone/>
            </a:pPr>
            <a:r>
              <a:rPr lang="en-US" sz="2000" dirty="0" smtClean="0">
                <a:solidFill>
                  <a:schemeClr val="bg1"/>
                </a:solidFill>
              </a:rPr>
              <a:t>British Retreat vs. BLM Retreat</a:t>
            </a:r>
            <a:endParaRPr lang="en-US" sz="2000" dirty="0">
              <a:solidFill>
                <a:schemeClr val="bg1"/>
              </a:solidFill>
            </a:endParaRPr>
          </a:p>
        </p:txBody>
      </p:sp>
      <p:pic>
        <p:nvPicPr>
          <p:cNvPr id="8" name="Content Placeholder 7" descr="Bundy-Ranch-Cowboys-Praying.jpg"/>
          <p:cNvPicPr>
            <a:picLocks noGrp="1" noChangeAspect="1"/>
          </p:cNvPicPr>
          <p:nvPr>
            <p:ph sz="half" idx="2"/>
          </p:nvPr>
        </p:nvPicPr>
        <p:blipFill>
          <a:blip r:embed="rId2" cstate="print"/>
          <a:stretch>
            <a:fillRect/>
          </a:stretch>
        </p:blipFill>
        <p:spPr>
          <a:xfrm>
            <a:off x="3581400" y="152400"/>
            <a:ext cx="1384620" cy="990600"/>
          </a:xfrm>
        </p:spPr>
      </p:pic>
      <p:pic>
        <p:nvPicPr>
          <p:cNvPr id="1026" name="Picture 2" descr="D:\JacksFiles\My Art\Bundy-BLM-Standoff-4-12-201.jpg"/>
          <p:cNvPicPr>
            <a:picLocks noChangeAspect="1" noChangeArrowheads="1"/>
          </p:cNvPicPr>
          <p:nvPr/>
        </p:nvPicPr>
        <p:blipFill>
          <a:blip r:embed="rId3" cstate="print"/>
          <a:srcRect/>
          <a:stretch>
            <a:fillRect/>
          </a:stretch>
        </p:blipFill>
        <p:spPr bwMode="auto">
          <a:xfrm>
            <a:off x="5410200" y="0"/>
            <a:ext cx="3397250" cy="1447800"/>
          </a:xfrm>
          <a:prstGeom prst="rect">
            <a:avLst/>
          </a:prstGeom>
          <a:noFill/>
        </p:spPr>
      </p:pic>
      <p:pic>
        <p:nvPicPr>
          <p:cNvPr id="1027" name="Picture 3" descr="D:\JacksFiles\My Art\BritishRetreatReduced.jpg"/>
          <p:cNvPicPr>
            <a:picLocks noChangeAspect="1" noChangeArrowheads="1"/>
          </p:cNvPicPr>
          <p:nvPr/>
        </p:nvPicPr>
        <p:blipFill>
          <a:blip r:embed="rId4" cstate="print"/>
          <a:srcRect/>
          <a:stretch>
            <a:fillRect/>
          </a:stretch>
        </p:blipFill>
        <p:spPr bwMode="auto">
          <a:xfrm>
            <a:off x="152399" y="1295400"/>
            <a:ext cx="4986867" cy="2895600"/>
          </a:xfrm>
          <a:prstGeom prst="rect">
            <a:avLst/>
          </a:prstGeom>
          <a:noFill/>
          <a:ln w="28575">
            <a:solidFill>
              <a:schemeClr val="bg1"/>
            </a:solidFill>
          </a:ln>
        </p:spPr>
      </p:pic>
      <p:sp>
        <p:nvSpPr>
          <p:cNvPr id="10" name="TextBox 9"/>
          <p:cNvSpPr txBox="1"/>
          <p:nvPr/>
        </p:nvSpPr>
        <p:spPr>
          <a:xfrm>
            <a:off x="2590800" y="3473034"/>
            <a:ext cx="2743200" cy="73353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ts val="1000"/>
              </a:lnSpc>
            </a:pPr>
            <a:r>
              <a:rPr lang="en-US" sz="1200" dirty="0" smtClean="0">
                <a:solidFill>
                  <a:schemeClr val="bg1"/>
                </a:solidFill>
              </a:rPr>
              <a:t>Do you see a difference between the report above re. armed British troops occupying and invading the colonies in 1775  and armed gvt. serial agencies  invading our land now? I don’t.</a:t>
            </a:r>
            <a:endParaRPr lang="en-US" sz="1200" dirty="0">
              <a:solidFill>
                <a:schemeClr val="bg1"/>
              </a:solidFill>
            </a:endParaRPr>
          </a:p>
        </p:txBody>
      </p:sp>
      <p:sp>
        <p:nvSpPr>
          <p:cNvPr id="11" name="TextBox 10"/>
          <p:cNvSpPr txBox="1"/>
          <p:nvPr/>
        </p:nvSpPr>
        <p:spPr>
          <a:xfrm>
            <a:off x="457200" y="4693384"/>
            <a:ext cx="8305800" cy="163121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ts val="1200"/>
              </a:lnSpc>
            </a:pPr>
            <a:r>
              <a:rPr lang="en-US" sz="1200" dirty="0" smtClean="0">
                <a:solidFill>
                  <a:schemeClr val="bg1"/>
                </a:solidFill>
              </a:rPr>
              <a:t>“</a:t>
            </a:r>
            <a:r>
              <a:rPr lang="en-US" sz="1200" dirty="0" smtClean="0">
                <a:solidFill>
                  <a:schemeClr val="bg1"/>
                </a:solidFill>
                <a:hlinkClick r:id="rId5"/>
              </a:rPr>
              <a:t>Turtles for cows,</a:t>
            </a:r>
            <a:r>
              <a:rPr lang="en-US" sz="1200" dirty="0" smtClean="0">
                <a:solidFill>
                  <a:schemeClr val="bg1"/>
                </a:solidFill>
              </a:rPr>
              <a:t> open range for kings land? In the good old USA! By the stroke of a pen some politician can rake in the cash if he can stand for a cause that he can sell the public. First he's got to have a victim, a helpless victim. In this case its the poor threatened dam near extinct turtle. With it all there has to be something to save it from. That's easy, the cow. Ignore the fact that the turtles and the cows have been sharing the same range for the last how many thousand years now? But all it takes is the right message to the masses and you can make "truth" out of anything if you say it long enough. I have to ask you are there any rational thinking people anywhere, city or country, that really believes that this is about saving the turtles from the cows? For hell sakes they would have been extinct before the pilgrims landed. </a:t>
            </a:r>
            <a:r>
              <a:rPr lang="en-US" sz="1200" b="1" dirty="0" smtClean="0">
                <a:solidFill>
                  <a:schemeClr val="bg1"/>
                </a:solidFill>
              </a:rPr>
              <a:t>This is about control. </a:t>
            </a:r>
            <a:r>
              <a:rPr lang="en-US" sz="1200" dirty="0" smtClean="0">
                <a:solidFill>
                  <a:schemeClr val="bg1"/>
                </a:solidFill>
              </a:rPr>
              <a:t>Control the land, you control the people in the land. Control the people, you control the economy of the people. The cow is a job, an economy for the cowboy. The turtle is a job, an economy for the government boys and girls. ..Didn't used to be that way, it is now. “  Cleve Bundy quote from his blog site - </a:t>
            </a:r>
            <a:r>
              <a:rPr lang="en-US" sz="1200" dirty="0" smtClean="0">
                <a:solidFill>
                  <a:schemeClr val="bg1"/>
                </a:solidFill>
                <a:hlinkClick r:id="rId6" action="ppaction://hlinkfile"/>
              </a:rPr>
              <a:t>bundyranch.blogspot.com/2014/03/ .</a:t>
            </a:r>
            <a:endParaRPr lang="en-US" sz="1200" dirty="0">
              <a:solidFill>
                <a:schemeClr val="bg1"/>
              </a:solidFill>
            </a:endParaRPr>
          </a:p>
        </p:txBody>
      </p:sp>
      <p:sp>
        <p:nvSpPr>
          <p:cNvPr id="13" name="TextBox 12"/>
          <p:cNvSpPr txBox="1"/>
          <p:nvPr/>
        </p:nvSpPr>
        <p:spPr>
          <a:xfrm>
            <a:off x="76200" y="4385846"/>
            <a:ext cx="4038600" cy="338554"/>
          </a:xfrm>
          <a:prstGeom prst="rect">
            <a:avLst/>
          </a:prstGeom>
          <a:noFill/>
        </p:spPr>
        <p:txBody>
          <a:bodyPr wrap="square" rtlCol="0">
            <a:spAutoFit/>
          </a:bodyPr>
          <a:lstStyle/>
          <a:p>
            <a:r>
              <a:rPr lang="en-US" sz="1600" b="1" dirty="0" smtClean="0">
                <a:solidFill>
                  <a:schemeClr val="bg1"/>
                </a:solidFill>
                <a:hlinkClick r:id="rId5"/>
              </a:rPr>
              <a:t>Turtles  For the BLM Or  Cows For Bundy</a:t>
            </a:r>
            <a:endParaRPr lang="en-US" sz="1600" b="1" dirty="0">
              <a:solidFill>
                <a:schemeClr val="bg1"/>
              </a:solidFill>
            </a:endParaRPr>
          </a:p>
        </p:txBody>
      </p:sp>
      <p:sp>
        <p:nvSpPr>
          <p:cNvPr id="14" name="TextBox 13"/>
          <p:cNvSpPr txBox="1"/>
          <p:nvPr/>
        </p:nvSpPr>
        <p:spPr>
          <a:xfrm>
            <a:off x="5410200" y="1145421"/>
            <a:ext cx="3505200" cy="327417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nSpc>
                <a:spcPts val="1000"/>
              </a:lnSpc>
            </a:pPr>
            <a:r>
              <a:rPr lang="en-US" sz="1200" dirty="0" smtClean="0">
                <a:solidFill>
                  <a:schemeClr val="bg1"/>
                </a:solidFill>
                <a:latin typeface="Calibri" pitchFamily="34" charset="0"/>
              </a:rPr>
              <a:t>“To exercise exclusive Legislation…not exceeding ten Miles square as may….fore the Erection of Forts, Magazines, Arsenals, dock-Yards, and other needful Buildings…” </a:t>
            </a:r>
          </a:p>
          <a:p>
            <a:pPr>
              <a:lnSpc>
                <a:spcPts val="1000"/>
              </a:lnSpc>
            </a:pPr>
            <a:r>
              <a:rPr lang="en-US" sz="1200" dirty="0" smtClean="0">
                <a:solidFill>
                  <a:schemeClr val="bg1"/>
                </a:solidFill>
                <a:latin typeface="Calibri" pitchFamily="34" charset="0"/>
              </a:rPr>
              <a:t>U.S. Constitution, Art. I, Sect. 8, Clause 17.</a:t>
            </a:r>
          </a:p>
          <a:p>
            <a:pPr>
              <a:lnSpc>
                <a:spcPts val="1000"/>
              </a:lnSpc>
            </a:pPr>
            <a:endParaRPr lang="en-US" sz="1200" dirty="0" smtClean="0">
              <a:solidFill>
                <a:schemeClr val="bg1"/>
              </a:solidFill>
              <a:latin typeface="Calibri" pitchFamily="34" charset="0"/>
            </a:endParaRPr>
          </a:p>
          <a:p>
            <a:pPr>
              <a:lnSpc>
                <a:spcPts val="1000"/>
              </a:lnSpc>
            </a:pPr>
            <a:r>
              <a:rPr lang="en-US" sz="1200" dirty="0" smtClean="0">
                <a:solidFill>
                  <a:schemeClr val="bg1"/>
                </a:solidFill>
                <a:latin typeface="Calibri" pitchFamily="34" charset="0"/>
              </a:rPr>
              <a:t>“Without a cession, the U.S. has no jurisdiction.</a:t>
            </a:r>
          </a:p>
          <a:p>
            <a:pPr>
              <a:lnSpc>
                <a:spcPts val="1000"/>
              </a:lnSpc>
            </a:pPr>
            <a:r>
              <a:rPr lang="en-US" sz="1200" dirty="0" smtClean="0">
                <a:solidFill>
                  <a:schemeClr val="bg1"/>
                </a:solidFill>
                <a:latin typeface="Calibri" pitchFamily="34" charset="0"/>
              </a:rPr>
              <a:t>The feds must prove ownership AND state cession of jurisdiction.” </a:t>
            </a:r>
          </a:p>
          <a:p>
            <a:pPr>
              <a:lnSpc>
                <a:spcPts val="1000"/>
              </a:lnSpc>
            </a:pPr>
            <a:endParaRPr lang="en-US" sz="1200" dirty="0" smtClean="0"/>
          </a:p>
          <a:p>
            <a:pPr>
              <a:lnSpc>
                <a:spcPts val="1000"/>
              </a:lnSpc>
            </a:pPr>
            <a:r>
              <a:rPr lang="en-US" sz="1200" dirty="0" smtClean="0"/>
              <a:t>“We think a proper examination of this subject will show that the United states never held any municipal sovereignty, jurisdiction, or right of soil in and to the territory, of which Alabama or any of the new States were formed,” 44 U.S. at 221.</a:t>
            </a:r>
          </a:p>
          <a:p>
            <a:pPr>
              <a:lnSpc>
                <a:spcPts val="1000"/>
              </a:lnSpc>
            </a:pPr>
            <a:endParaRPr lang="en-US" sz="1200" dirty="0" smtClean="0"/>
          </a:p>
          <a:p>
            <a:pPr>
              <a:lnSpc>
                <a:spcPts val="1000"/>
              </a:lnSpc>
            </a:pPr>
            <a:r>
              <a:rPr lang="en-US" sz="1200" dirty="0" smtClean="0"/>
              <a:t>“The Federal Government cannot, by unilateral action on its part, acquire legislative jurisdiction over any area within the exterior boundaries of a State," Id., at 46.” </a:t>
            </a:r>
          </a:p>
          <a:p>
            <a:pPr>
              <a:lnSpc>
                <a:spcPts val="1000"/>
              </a:lnSpc>
            </a:pPr>
            <a:r>
              <a:rPr lang="en-US" sz="1200" dirty="0" smtClean="0">
                <a:solidFill>
                  <a:schemeClr val="bg1"/>
                </a:solidFill>
                <a:latin typeface="Calibri" pitchFamily="34" charset="0"/>
              </a:rPr>
              <a:t>Lowell H. Becraft, Jr., Attorney</a:t>
            </a:r>
            <a:endParaRPr lang="en-US" sz="1200" dirty="0" smtClean="0">
              <a:solidFill>
                <a:schemeClr val="bg1"/>
              </a:solidFill>
              <a:latin typeface="Calibri" pitchFamily="34" charset="0"/>
              <a:hlinkClick r:id="rId7"/>
            </a:endParaRPr>
          </a:p>
          <a:p>
            <a:pPr>
              <a:lnSpc>
                <a:spcPts val="1000"/>
              </a:lnSpc>
            </a:pPr>
            <a:r>
              <a:rPr lang="en-US" sz="1200" dirty="0" smtClean="0">
                <a:solidFill>
                  <a:schemeClr val="bg1"/>
                </a:solidFill>
                <a:latin typeface="Calibri" pitchFamily="34" charset="0"/>
                <a:hlinkClick r:id="rId7"/>
              </a:rPr>
              <a:t>Federal Jurisdiction</a:t>
            </a:r>
            <a:r>
              <a:rPr lang="en-US" sz="1200" dirty="0" smtClean="0">
                <a:solidFill>
                  <a:schemeClr val="bg1"/>
                </a:solidFill>
                <a:latin typeface="Calibri" pitchFamily="34" charset="0"/>
              </a:rPr>
              <a:t> Must Read</a:t>
            </a:r>
          </a:p>
          <a:p>
            <a:pPr>
              <a:lnSpc>
                <a:spcPts val="1000"/>
              </a:lnSpc>
            </a:pPr>
            <a:endParaRPr lang="en-US" sz="1200" dirty="0" smtClean="0">
              <a:solidFill>
                <a:schemeClr val="bg1"/>
              </a:solidFill>
              <a:latin typeface="Calibri" pitchFamily="34" charset="0"/>
            </a:endParaRPr>
          </a:p>
          <a:p>
            <a:pPr>
              <a:lnSpc>
                <a:spcPts val="1000"/>
              </a:lnSpc>
              <a:buFont typeface="Wingdings" pitchFamily="2" charset="2"/>
              <a:buChar char="Ø"/>
            </a:pPr>
            <a:r>
              <a:rPr lang="en-US" sz="1200" dirty="0" smtClean="0">
                <a:solidFill>
                  <a:schemeClr val="bg1"/>
                </a:solidFill>
                <a:latin typeface="Calibri" pitchFamily="34" charset="0"/>
                <a:hlinkClick r:id="rId8"/>
              </a:rPr>
              <a:t>https://redoubtnews.com/2017/08/federal-land-violate-constitution/</a:t>
            </a:r>
            <a:r>
              <a:rPr lang="en-US" sz="1200" dirty="0" smtClean="0">
                <a:solidFill>
                  <a:schemeClr val="bg1"/>
                </a:solidFill>
                <a:latin typeface="Calibri" pitchFamily="34" charset="0"/>
              </a:rPr>
              <a:t>  </a:t>
            </a:r>
            <a:endParaRPr lang="en-US" sz="1200"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5867400" cy="841248"/>
          </a:xfrm>
        </p:spPr>
        <p:txBody>
          <a:bodyPr>
            <a:normAutofit/>
          </a:bodyPr>
          <a:lstStyle/>
          <a:p>
            <a:r>
              <a:rPr lang="en-US" sz="1600" dirty="0" smtClean="0"/>
              <a:t>Bloated government serial agencies + regulations = exploding Investigations &amp; incarceration - Part 4 of 4</a:t>
            </a:r>
            <a:endParaRPr lang="en-US" sz="1600" dirty="0"/>
          </a:p>
        </p:txBody>
      </p:sp>
      <p:pic>
        <p:nvPicPr>
          <p:cNvPr id="8" name="Content Placeholder 7" descr="all_us_public_lands.jpg"/>
          <p:cNvPicPr>
            <a:picLocks noGrp="1" noChangeAspect="1"/>
          </p:cNvPicPr>
          <p:nvPr>
            <p:ph sz="half" idx="1"/>
          </p:nvPr>
        </p:nvPicPr>
        <p:blipFill>
          <a:blip r:embed="rId2" cstate="print"/>
          <a:stretch>
            <a:fillRect/>
          </a:stretch>
        </p:blipFill>
        <p:spPr>
          <a:xfrm>
            <a:off x="152400" y="1447800"/>
            <a:ext cx="3657600" cy="2810757"/>
          </a:xfrm>
        </p:spPr>
      </p:pic>
      <p:pic>
        <p:nvPicPr>
          <p:cNvPr id="7" name="Content Placeholder 6" descr="CriminalInvestigatorsCivilianAgencies.jpg"/>
          <p:cNvPicPr>
            <a:picLocks noGrp="1" noChangeAspect="1"/>
          </p:cNvPicPr>
          <p:nvPr>
            <p:ph sz="half" idx="2"/>
          </p:nvPr>
        </p:nvPicPr>
        <p:blipFill>
          <a:blip r:embed="rId3" cstate="print"/>
          <a:stretch>
            <a:fillRect/>
          </a:stretch>
        </p:blipFill>
        <p:spPr>
          <a:xfrm>
            <a:off x="6811639" y="609600"/>
            <a:ext cx="2196730" cy="2590800"/>
          </a:xfrm>
        </p:spPr>
      </p:pic>
      <p:sp>
        <p:nvSpPr>
          <p:cNvPr id="6" name="Slide Number Placeholder 5"/>
          <p:cNvSpPr>
            <a:spLocks noGrp="1"/>
          </p:cNvSpPr>
          <p:nvPr>
            <p:ph type="sldNum" sz="quarter" idx="12"/>
          </p:nvPr>
        </p:nvSpPr>
        <p:spPr/>
        <p:txBody>
          <a:bodyPr/>
          <a:lstStyle/>
          <a:p>
            <a:r>
              <a:rPr lang="en-US" dirty="0" smtClean="0"/>
              <a:t>Slide </a:t>
            </a:r>
            <a:fld id="{3B5E910F-68E3-4DAE-BE3B-B0A28B2612EC}" type="slidenum">
              <a:rPr lang="en-US" smtClean="0"/>
              <a:pPr/>
              <a:t>30</a:t>
            </a:fld>
            <a:endParaRPr lang="en-US" dirty="0"/>
          </a:p>
        </p:txBody>
      </p:sp>
      <p:pic>
        <p:nvPicPr>
          <p:cNvPr id="9" name="Picture 8" descr="GovernmentEmployees.jpg"/>
          <p:cNvPicPr>
            <a:picLocks noChangeAspect="1"/>
          </p:cNvPicPr>
          <p:nvPr/>
        </p:nvPicPr>
        <p:blipFill>
          <a:blip r:embed="rId4" cstate="print"/>
          <a:stretch>
            <a:fillRect/>
          </a:stretch>
        </p:blipFill>
        <p:spPr>
          <a:xfrm>
            <a:off x="4114800" y="3733800"/>
            <a:ext cx="4038600" cy="2827020"/>
          </a:xfrm>
          <a:prstGeom prst="rect">
            <a:avLst/>
          </a:prstGeom>
        </p:spPr>
      </p:pic>
      <p:pic>
        <p:nvPicPr>
          <p:cNvPr id="10" name="Picture 9" descr="Incarcerated-Americans.png"/>
          <p:cNvPicPr>
            <a:picLocks noChangeAspect="1"/>
          </p:cNvPicPr>
          <p:nvPr/>
        </p:nvPicPr>
        <p:blipFill>
          <a:blip r:embed="rId5" cstate="print"/>
          <a:stretch>
            <a:fillRect/>
          </a:stretch>
        </p:blipFill>
        <p:spPr>
          <a:xfrm>
            <a:off x="304800" y="4267200"/>
            <a:ext cx="3276600" cy="2191932"/>
          </a:xfrm>
          <a:prstGeom prst="rect">
            <a:avLst/>
          </a:prstGeom>
        </p:spPr>
      </p:pic>
      <p:pic>
        <p:nvPicPr>
          <p:cNvPr id="13" name="Picture 12" descr="us-federal-debt-chart.gif"/>
          <p:cNvPicPr>
            <a:picLocks noChangeAspect="1"/>
          </p:cNvPicPr>
          <p:nvPr/>
        </p:nvPicPr>
        <p:blipFill>
          <a:blip r:embed="rId6" cstate="print"/>
          <a:stretch>
            <a:fillRect/>
          </a:stretch>
        </p:blipFill>
        <p:spPr>
          <a:xfrm>
            <a:off x="3657600" y="1295400"/>
            <a:ext cx="3124200" cy="2408657"/>
          </a:xfrm>
          <a:prstGeom prst="rect">
            <a:avLst/>
          </a:prstGeom>
        </p:spPr>
      </p:pic>
      <p:sp>
        <p:nvSpPr>
          <p:cNvPr id="11" name="Footer Placeholder 10"/>
          <p:cNvSpPr>
            <a:spLocks noGrp="1"/>
          </p:cNvSpPr>
          <p:nvPr>
            <p:ph type="ftr" sz="quarter" idx="11"/>
          </p:nvPr>
        </p:nvSpPr>
        <p:spPr>
          <a:xfrm>
            <a:off x="1447800" y="6553200"/>
            <a:ext cx="2514600" cy="304800"/>
          </a:xfrm>
        </p:spPr>
        <p:txBody>
          <a:bodyPr/>
          <a:lstStyle/>
          <a:p>
            <a:r>
              <a:rPr lang="en-US" dirty="0" smtClean="0"/>
              <a:t>www.FreedomForAllSeasons.org</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4956048" cy="609600"/>
          </a:xfrm>
        </p:spPr>
        <p:txBody>
          <a:bodyPr>
            <a:normAutofit fontScale="90000"/>
          </a:bodyPr>
          <a:lstStyle/>
          <a:p>
            <a:r>
              <a:rPr lang="en-US" sz="2400" dirty="0" smtClean="0"/>
              <a:t>Jury Nullification – Why Aren’t Jurors Informed</a:t>
            </a:r>
            <a:endParaRPr lang="en-US" sz="2400" dirty="0"/>
          </a:p>
        </p:txBody>
      </p:sp>
      <p:pic>
        <p:nvPicPr>
          <p:cNvPr id="7" name="Content Placeholder 6" descr="state_policy_drives_massive-incarnation_rates_1925-2012.jpg">
            <a:hlinkClick r:id="rId2"/>
          </p:cNvPr>
          <p:cNvPicPr>
            <a:picLocks noGrp="1" noChangeAspect="1"/>
          </p:cNvPicPr>
          <p:nvPr>
            <p:ph sz="half" idx="1"/>
          </p:nvPr>
        </p:nvPicPr>
        <p:blipFill>
          <a:blip r:embed="rId3" cstate="print"/>
          <a:stretch>
            <a:fillRect/>
          </a:stretch>
        </p:blipFill>
        <p:spPr>
          <a:xfrm>
            <a:off x="228599" y="1219200"/>
            <a:ext cx="4751635" cy="3124200"/>
          </a:xfrm>
        </p:spPr>
      </p:pic>
      <p:sp>
        <p:nvSpPr>
          <p:cNvPr id="6" name="Slide Number Placeholder 5"/>
          <p:cNvSpPr>
            <a:spLocks noGrp="1"/>
          </p:cNvSpPr>
          <p:nvPr>
            <p:ph type="sldNum" sz="quarter" idx="12"/>
          </p:nvPr>
        </p:nvSpPr>
        <p:spPr/>
        <p:txBody>
          <a:bodyPr/>
          <a:lstStyle/>
          <a:p>
            <a:r>
              <a:rPr lang="en-US" dirty="0" smtClean="0"/>
              <a:t>Slide </a:t>
            </a:r>
            <a:fld id="{3B5E910F-68E3-4DAE-BE3B-B0A28B2612EC}" type="slidenum">
              <a:rPr lang="en-US" smtClean="0"/>
              <a:pPr/>
              <a:t>31</a:t>
            </a:fld>
            <a:endParaRPr lang="en-US" dirty="0"/>
          </a:p>
        </p:txBody>
      </p:sp>
      <p:sp>
        <p:nvSpPr>
          <p:cNvPr id="9" name="TextBox 8"/>
          <p:cNvSpPr txBox="1"/>
          <p:nvPr/>
        </p:nvSpPr>
        <p:spPr>
          <a:xfrm>
            <a:off x="457200" y="4800600"/>
            <a:ext cx="8153400" cy="1323439"/>
          </a:xfrm>
          <a:prstGeom prst="rect">
            <a:avLst/>
          </a:prstGeom>
          <a:ln w="57150">
            <a:solidFill>
              <a:srgbClr val="FF0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600" dirty="0" smtClean="0"/>
              <a:t>"The "justice" system is just a tool for the powerful to control the population. Those that have political power are not prosecuted for real crimes but ordinary people are put in a cage for what? For disobeying the State. Judges and prosecutors are now attempting to force jury's into rubber stamping convictions. The message is clear: "shut up and obey". This country is no longer slipping into tyranny. We are deep into it."  Anonymous</a:t>
            </a:r>
            <a:endParaRPr lang="en-US" sz="1600" dirty="0"/>
          </a:p>
        </p:txBody>
      </p:sp>
      <p:sp>
        <p:nvSpPr>
          <p:cNvPr id="13" name="TextBox 12"/>
          <p:cNvSpPr txBox="1"/>
          <p:nvPr/>
        </p:nvSpPr>
        <p:spPr>
          <a:xfrm>
            <a:off x="228600" y="4309646"/>
            <a:ext cx="4876800" cy="338554"/>
          </a:xfrm>
          <a:prstGeom prst="rect">
            <a:avLst/>
          </a:prstGeom>
          <a:noFill/>
        </p:spPr>
        <p:txBody>
          <a:bodyPr wrap="square" rtlCol="0">
            <a:spAutoFit/>
          </a:bodyPr>
          <a:lstStyle/>
          <a:p>
            <a:r>
              <a:rPr lang="en-US" sz="1600" dirty="0" smtClean="0">
                <a:hlinkClick r:id="rId4"/>
              </a:rPr>
              <a:t>https://www.youtube.com/watch?v=3XnVqSNV3Aw</a:t>
            </a:r>
            <a:endParaRPr lang="en-US" dirty="0"/>
          </a:p>
        </p:txBody>
      </p:sp>
      <p:graphicFrame>
        <p:nvGraphicFramePr>
          <p:cNvPr id="15" name="Table 14"/>
          <p:cNvGraphicFramePr>
            <a:graphicFrameLocks noGrp="1"/>
          </p:cNvGraphicFramePr>
          <p:nvPr/>
        </p:nvGraphicFramePr>
        <p:xfrm>
          <a:off x="5105400" y="1371600"/>
          <a:ext cx="3886200" cy="2270760"/>
        </p:xfrm>
        <a:graphic>
          <a:graphicData uri="http://schemas.openxmlformats.org/drawingml/2006/table">
            <a:tbl>
              <a:tblPr firstRow="1" bandRow="1">
                <a:tableStyleId>{5C22544A-7EE6-4342-B048-85BDC9FD1C3A}</a:tableStyleId>
              </a:tblPr>
              <a:tblGrid>
                <a:gridCol w="3886200"/>
              </a:tblGrid>
              <a:tr h="370840">
                <a:tc>
                  <a:txBody>
                    <a:bodyPr/>
                    <a:lstStyle/>
                    <a:p>
                      <a:r>
                        <a:rPr lang="en-US" dirty="0" smtClean="0">
                          <a:solidFill>
                            <a:schemeClr val="bg1"/>
                          </a:solidFill>
                        </a:rPr>
                        <a:t>Jury</a:t>
                      </a:r>
                      <a:r>
                        <a:rPr lang="en-US" baseline="0" dirty="0" smtClean="0">
                          <a:solidFill>
                            <a:schemeClr val="bg1"/>
                          </a:solidFill>
                        </a:rPr>
                        <a:t> Nullification – Why the Legislature  and PA’s do Not Want It </a:t>
                      </a:r>
                      <a:endParaRPr lang="en-US" dirty="0">
                        <a:solidFill>
                          <a:schemeClr val="bg1"/>
                        </a:solidFill>
                      </a:endParaRPr>
                    </a:p>
                  </a:txBody>
                  <a:tcPr/>
                </a:tc>
              </a:tr>
              <a:tr h="370840">
                <a:tc>
                  <a:txBody>
                    <a:bodyPr/>
                    <a:lstStyle/>
                    <a:p>
                      <a:r>
                        <a:rPr lang="en-US" sz="1400" dirty="0" smtClean="0">
                          <a:hlinkClick r:id="rId5"/>
                        </a:rPr>
                        <a:t>The Citizens Rule Book, Jury Nullification</a:t>
                      </a:r>
                      <a:endParaRPr lang="en-US" sz="1400" dirty="0"/>
                    </a:p>
                  </a:txBody>
                  <a:tcPr/>
                </a:tc>
              </a:tr>
              <a:tr h="370840">
                <a:tc>
                  <a:txBody>
                    <a:bodyPr/>
                    <a:lstStyle/>
                    <a:p>
                      <a:r>
                        <a:rPr lang="en-US" sz="1400" dirty="0" smtClean="0">
                          <a:hlinkClick r:id="rId6"/>
                        </a:rPr>
                        <a:t>New Hampshire Adopts Jury Nullification Law</a:t>
                      </a:r>
                      <a:endParaRPr lang="en-US" sz="1400" dirty="0"/>
                    </a:p>
                  </a:txBody>
                  <a:tcPr/>
                </a:tc>
              </a:tr>
              <a:tr h="370840">
                <a:tc>
                  <a:txBody>
                    <a:bodyPr/>
                    <a:lstStyle/>
                    <a:p>
                      <a:r>
                        <a:rPr lang="en-US" sz="1400" dirty="0" smtClean="0">
                          <a:hlinkClick r:id="rId7"/>
                        </a:rPr>
                        <a:t>New</a:t>
                      </a:r>
                      <a:r>
                        <a:rPr lang="en-US" sz="1400" baseline="0" dirty="0" smtClean="0">
                          <a:hlinkClick r:id="rId7"/>
                        </a:rPr>
                        <a:t> Hampshire Guts Jury Nullification</a:t>
                      </a:r>
                      <a:endParaRPr lang="en-US" sz="1400" dirty="0"/>
                    </a:p>
                  </a:txBody>
                  <a:tcPr/>
                </a:tc>
              </a:tr>
              <a:tr h="370840">
                <a:tc>
                  <a:txBody>
                    <a:bodyPr/>
                    <a:lstStyle/>
                    <a:p>
                      <a:r>
                        <a:rPr lang="en-US" sz="1400" dirty="0" smtClean="0">
                          <a:hlinkClick r:id="rId8"/>
                        </a:rPr>
                        <a:t>Nevada</a:t>
                      </a:r>
                      <a:r>
                        <a:rPr lang="en-US" sz="1400" baseline="0" dirty="0" smtClean="0">
                          <a:hlinkClick r:id="rId8"/>
                        </a:rPr>
                        <a:t> U.S. Judge and how she got away with not allowing Jury Nullification – Must Read</a:t>
                      </a:r>
                      <a:endParaRPr lang="en-US" sz="1400" dirty="0"/>
                    </a:p>
                  </a:txBody>
                  <a:tcPr/>
                </a:tc>
              </a:tr>
            </a:tbl>
          </a:graphicData>
        </a:graphic>
      </p:graphicFrame>
      <p:sp>
        <p:nvSpPr>
          <p:cNvPr id="10" name="Footer Placeholder 9"/>
          <p:cNvSpPr>
            <a:spLocks noGrp="1"/>
          </p:cNvSpPr>
          <p:nvPr>
            <p:ph type="ftr" sz="quarter" idx="11"/>
          </p:nvPr>
        </p:nvSpPr>
        <p:spPr>
          <a:xfrm>
            <a:off x="2743200" y="6400800"/>
            <a:ext cx="2514600" cy="304800"/>
          </a:xfrm>
        </p:spPr>
        <p:txBody>
          <a:bodyPr/>
          <a:lstStyle/>
          <a:p>
            <a:r>
              <a:rPr lang="en-US" dirty="0" smtClean="0"/>
              <a:t>www.FreedomForAllSeasons.org</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3810000" cy="609600"/>
          </a:xfrm>
        </p:spPr>
        <p:txBody>
          <a:bodyPr>
            <a:normAutofit/>
          </a:bodyPr>
          <a:lstStyle/>
          <a:p>
            <a:r>
              <a:rPr lang="en-US" sz="1800" dirty="0" smtClean="0"/>
              <a:t>Mandatory minimum sentences</a:t>
            </a:r>
            <a:endParaRPr lang="en-US" sz="1800" dirty="0"/>
          </a:p>
        </p:txBody>
      </p:sp>
      <p:sp>
        <p:nvSpPr>
          <p:cNvPr id="4" name="Content Placeholder 3"/>
          <p:cNvSpPr>
            <a:spLocks noGrp="1"/>
          </p:cNvSpPr>
          <p:nvPr>
            <p:ph sz="half" idx="2"/>
          </p:nvPr>
        </p:nvSpPr>
        <p:spPr>
          <a:xfrm>
            <a:off x="4724400" y="381000"/>
            <a:ext cx="4114800" cy="2895600"/>
          </a:xfrm>
          <a:ln w="38100"/>
        </p:spPr>
        <p:style>
          <a:lnRef idx="2">
            <a:schemeClr val="accent6"/>
          </a:lnRef>
          <a:fillRef idx="1">
            <a:schemeClr val="lt1"/>
          </a:fillRef>
          <a:effectRef idx="0">
            <a:schemeClr val="accent6"/>
          </a:effectRef>
          <a:fontRef idx="minor">
            <a:schemeClr val="dk1"/>
          </a:fontRef>
        </p:style>
        <p:txBody>
          <a:bodyPr>
            <a:noAutofit/>
          </a:bodyPr>
          <a:lstStyle/>
          <a:p>
            <a:pPr marL="182880" indent="0">
              <a:buNone/>
            </a:pPr>
            <a:endParaRPr lang="en-US" sz="1100" b="1" dirty="0" smtClean="0"/>
          </a:p>
          <a:p>
            <a:pPr marL="182880" indent="0">
              <a:buNone/>
            </a:pPr>
            <a:r>
              <a:rPr lang="en-US" sz="1200" b="1" dirty="0" smtClean="0"/>
              <a:t>I. What this Graph Depicts</a:t>
            </a:r>
          </a:p>
          <a:p>
            <a:pPr marL="182880" indent="0">
              <a:buNone/>
            </a:pPr>
            <a:r>
              <a:rPr lang="en-US" sz="1200" dirty="0" smtClean="0"/>
              <a:t>This graph depicts the number of times federal mandatory minimum sentences were created, increased, or expanded by Congress each year between 1987 and 2012. As of August 2012, there were 201 such new sentences or increases or expansions of existing sentences.</a:t>
            </a:r>
            <a:endParaRPr lang="en-US" sz="1200" b="1" dirty="0" smtClean="0"/>
          </a:p>
          <a:p>
            <a:pPr marL="182880" indent="0">
              <a:buNone/>
            </a:pPr>
            <a:r>
              <a:rPr lang="en-US" sz="1200" b="1" dirty="0" smtClean="0"/>
              <a:t> II. CONCLUSIONS FROM THE DATA</a:t>
            </a:r>
          </a:p>
          <a:p>
            <a:pPr marL="182880" indent="-228600">
              <a:spcAft>
                <a:spcPts val="600"/>
              </a:spcAft>
              <a:buNone/>
            </a:pPr>
            <a:r>
              <a:rPr lang="en-US" sz="1200" dirty="0" smtClean="0"/>
              <a:t>      Congress is significantly more likely to create or expand a mandatory minimum sentence in an election year than in a nonelection year. Since 1987, there has been only one election year (2010) in which Congress did not create or expand any mandatory minimum sentences.</a:t>
            </a:r>
          </a:p>
          <a:p>
            <a:pPr marL="182880" indent="-228600">
              <a:spcAft>
                <a:spcPts val="600"/>
              </a:spcAft>
              <a:buAutoNum type="arabicParenBoth"/>
            </a:pPr>
            <a:endParaRPr lang="en-US" sz="1100" dirty="0" smtClean="0"/>
          </a:p>
          <a:p>
            <a:pPr marL="411480" indent="-228600">
              <a:spcAft>
                <a:spcPts val="600"/>
              </a:spcAft>
              <a:buAutoNum type="arabicParenBoth"/>
            </a:pPr>
            <a:endParaRPr lang="en-US" sz="1100" dirty="0" smtClean="0"/>
          </a:p>
        </p:txBody>
      </p:sp>
      <p:sp>
        <p:nvSpPr>
          <p:cNvPr id="6" name="Slide Number Placeholder 5"/>
          <p:cNvSpPr>
            <a:spLocks noGrp="1"/>
          </p:cNvSpPr>
          <p:nvPr>
            <p:ph type="sldNum" sz="quarter" idx="12"/>
          </p:nvPr>
        </p:nvSpPr>
        <p:spPr>
          <a:xfrm>
            <a:off x="7924800" y="6461125"/>
            <a:ext cx="990600" cy="320675"/>
          </a:xfrm>
        </p:spPr>
        <p:txBody>
          <a:bodyPr/>
          <a:lstStyle/>
          <a:p>
            <a:r>
              <a:rPr lang="en-US" dirty="0" smtClean="0"/>
              <a:t>Slide </a:t>
            </a:r>
            <a:fld id="{3B5E910F-68E3-4DAE-BE3B-B0A28B2612EC}" type="slidenum">
              <a:rPr lang="en-US" smtClean="0"/>
              <a:pPr/>
              <a:t>32</a:t>
            </a:fld>
            <a:endParaRPr lang="en-US" dirty="0"/>
          </a:p>
        </p:txBody>
      </p:sp>
      <p:pic>
        <p:nvPicPr>
          <p:cNvPr id="9" name="Content Placeholder 8" descr="MandatorySentencesHistory.png">
            <a:hlinkClick r:id="rId2"/>
          </p:cNvPr>
          <p:cNvPicPr>
            <a:picLocks noGrp="1" noChangeAspect="1"/>
          </p:cNvPicPr>
          <p:nvPr>
            <p:ph sz="half" idx="1"/>
          </p:nvPr>
        </p:nvPicPr>
        <p:blipFill>
          <a:blip r:embed="rId3" cstate="print"/>
          <a:stretch>
            <a:fillRect/>
          </a:stretch>
        </p:blipFill>
        <p:spPr>
          <a:xfrm>
            <a:off x="152400" y="838200"/>
            <a:ext cx="4343400" cy="3435235"/>
          </a:xfrm>
        </p:spPr>
      </p:pic>
      <p:pic>
        <p:nvPicPr>
          <p:cNvPr id="10242" name="Picture 2" descr="america crime reality">
            <a:hlinkClick r:id="rId4"/>
          </p:cNvPr>
          <p:cNvPicPr>
            <a:picLocks noChangeAspect="1" noChangeArrowheads="1"/>
          </p:cNvPicPr>
          <p:nvPr/>
        </p:nvPicPr>
        <p:blipFill>
          <a:blip r:embed="rId5" cstate="print"/>
          <a:srcRect/>
          <a:stretch>
            <a:fillRect/>
          </a:stretch>
        </p:blipFill>
        <p:spPr bwMode="auto">
          <a:xfrm>
            <a:off x="4648200" y="3657600"/>
            <a:ext cx="4343400" cy="2749414"/>
          </a:xfrm>
          <a:prstGeom prst="rect">
            <a:avLst/>
          </a:prstGeom>
          <a:noFill/>
        </p:spPr>
      </p:pic>
      <p:pic>
        <p:nvPicPr>
          <p:cNvPr id="10246" name="Picture 6" descr="time served">
            <a:hlinkClick r:id="rId4"/>
          </p:cNvPr>
          <p:cNvPicPr>
            <a:picLocks noChangeAspect="1" noChangeArrowheads="1"/>
          </p:cNvPicPr>
          <p:nvPr/>
        </p:nvPicPr>
        <p:blipFill>
          <a:blip r:embed="rId6" cstate="print"/>
          <a:srcRect/>
          <a:stretch>
            <a:fillRect/>
          </a:stretch>
        </p:blipFill>
        <p:spPr bwMode="auto">
          <a:xfrm>
            <a:off x="444500" y="4529825"/>
            <a:ext cx="3670300" cy="2175775"/>
          </a:xfrm>
          <a:prstGeom prst="rect">
            <a:avLst/>
          </a:prstGeom>
          <a:noFill/>
        </p:spPr>
      </p:pic>
      <p:sp>
        <p:nvSpPr>
          <p:cNvPr id="10" name="Footer Placeholder 9"/>
          <p:cNvSpPr>
            <a:spLocks noGrp="1"/>
          </p:cNvSpPr>
          <p:nvPr>
            <p:ph type="ftr" sz="quarter" idx="11"/>
          </p:nvPr>
        </p:nvSpPr>
        <p:spPr/>
        <p:txBody>
          <a:bodyPr/>
          <a:lstStyle/>
          <a:p>
            <a:r>
              <a:rPr lang="en-US" dirty="0" smtClean="0"/>
              <a:t>www.FreedomForAllSeasons.org</a:t>
            </a:r>
            <a:endParaRPr lang="en-US" dirty="0"/>
          </a:p>
        </p:txBody>
      </p:sp>
      <p:sp>
        <p:nvSpPr>
          <p:cNvPr id="11" name="TextBox 10"/>
          <p:cNvSpPr txBox="1"/>
          <p:nvPr/>
        </p:nvSpPr>
        <p:spPr>
          <a:xfrm>
            <a:off x="4648200" y="3352800"/>
            <a:ext cx="4267200" cy="307777"/>
          </a:xfrm>
          <a:prstGeom prst="rect">
            <a:avLst/>
          </a:prstGeom>
          <a:noFill/>
        </p:spPr>
        <p:txBody>
          <a:bodyPr wrap="square" rtlCol="0">
            <a:spAutoFit/>
          </a:bodyPr>
          <a:lstStyle/>
          <a:p>
            <a:r>
              <a:rPr lang="en-US" sz="1400" b="1" dirty="0" smtClean="0"/>
              <a:t>Crime rate is dropping but people do not believe it</a:t>
            </a:r>
            <a:endParaRPr lang="en-US" sz="1600"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467600" y="6248400"/>
            <a:ext cx="1552575" cy="457200"/>
          </a:xfrm>
        </p:spPr>
        <p:txBody>
          <a:bodyPr/>
          <a:lstStyle/>
          <a:p>
            <a:pPr algn="ctr"/>
            <a:r>
              <a:rPr lang="en-US" dirty="0" smtClean="0"/>
              <a:t>Slide </a:t>
            </a:r>
            <a:fld id="{C1E6DAA7-14E0-4D9D-9954-79AC580F3E51}" type="slidenum">
              <a:rPr lang="en-US" smtClean="0"/>
              <a:pPr algn="ctr"/>
              <a:t>33</a:t>
            </a:fld>
            <a:r>
              <a:rPr lang="en-US" dirty="0" smtClean="0"/>
              <a:t> </a:t>
            </a:r>
            <a:endParaRPr lang="en-US" dirty="0"/>
          </a:p>
        </p:txBody>
      </p:sp>
      <p:sp>
        <p:nvSpPr>
          <p:cNvPr id="3" name="Title 2"/>
          <p:cNvSpPr>
            <a:spLocks noGrp="1"/>
          </p:cNvSpPr>
          <p:nvPr>
            <p:ph type="title"/>
          </p:nvPr>
        </p:nvSpPr>
        <p:spPr>
          <a:xfrm>
            <a:off x="914400" y="152400"/>
            <a:ext cx="3733800" cy="762000"/>
          </a:xfrm>
        </p:spPr>
        <p:txBody>
          <a:bodyPr>
            <a:normAutofit fontScale="90000"/>
          </a:bodyPr>
          <a:lstStyle/>
          <a:p>
            <a:r>
              <a:rPr lang="en-US" sz="2400" dirty="0" smtClean="0">
                <a:solidFill>
                  <a:schemeClr val="bg1"/>
                </a:solidFill>
              </a:rPr>
              <a:t>Mass Incarcerations- Part 1 – Prosecute  First  - Think Later</a:t>
            </a:r>
            <a:endParaRPr lang="en-US" sz="2400" dirty="0">
              <a:solidFill>
                <a:schemeClr val="bg1"/>
              </a:solidFill>
            </a:endParaRPr>
          </a:p>
        </p:txBody>
      </p:sp>
      <p:pic>
        <p:nvPicPr>
          <p:cNvPr id="5" name="Picture 4" descr="ProsecutorsDriveMassIncarce.jpg">
            <a:hlinkClick r:id="rId2"/>
          </p:cNvPr>
          <p:cNvPicPr>
            <a:picLocks noChangeAspect="1"/>
          </p:cNvPicPr>
          <p:nvPr/>
        </p:nvPicPr>
        <p:blipFill>
          <a:blip r:embed="rId3" cstate="print"/>
          <a:stretch>
            <a:fillRect/>
          </a:stretch>
        </p:blipFill>
        <p:spPr>
          <a:xfrm>
            <a:off x="609600" y="914400"/>
            <a:ext cx="3124200" cy="2921823"/>
          </a:xfrm>
          <a:prstGeom prst="rect">
            <a:avLst/>
          </a:prstGeom>
          <a:ln w="57150">
            <a:solidFill>
              <a:srgbClr val="C00000"/>
            </a:solidFill>
          </a:ln>
        </p:spPr>
      </p:pic>
      <p:pic>
        <p:nvPicPr>
          <p:cNvPr id="53252" name="Picture 4" descr="guilty pleas">
            <a:hlinkClick r:id="rId2"/>
          </p:cNvPr>
          <p:cNvPicPr>
            <a:picLocks noChangeAspect="1" noChangeArrowheads="1"/>
          </p:cNvPicPr>
          <p:nvPr/>
        </p:nvPicPr>
        <p:blipFill>
          <a:blip r:embed="rId4" cstate="print"/>
          <a:srcRect/>
          <a:stretch>
            <a:fillRect/>
          </a:stretch>
        </p:blipFill>
        <p:spPr bwMode="auto">
          <a:xfrm>
            <a:off x="4495800" y="3581400"/>
            <a:ext cx="3886200" cy="2588383"/>
          </a:xfrm>
          <a:prstGeom prst="rect">
            <a:avLst/>
          </a:prstGeom>
          <a:noFill/>
          <a:ln w="76200">
            <a:solidFill>
              <a:srgbClr val="FF0000"/>
            </a:solidFill>
          </a:ln>
        </p:spPr>
      </p:pic>
      <p:pic>
        <p:nvPicPr>
          <p:cNvPr id="53254" name="Picture 6" descr="prison versus crimes"/>
          <p:cNvPicPr>
            <a:picLocks noChangeAspect="1" noChangeArrowheads="1"/>
          </p:cNvPicPr>
          <p:nvPr/>
        </p:nvPicPr>
        <p:blipFill>
          <a:blip r:embed="rId5" cstate="print"/>
          <a:srcRect/>
          <a:stretch>
            <a:fillRect/>
          </a:stretch>
        </p:blipFill>
        <p:spPr bwMode="auto">
          <a:xfrm>
            <a:off x="457200" y="3896367"/>
            <a:ext cx="3675375" cy="2656833"/>
          </a:xfrm>
          <a:prstGeom prst="rect">
            <a:avLst/>
          </a:prstGeom>
          <a:noFill/>
          <a:ln w="57150">
            <a:solidFill>
              <a:srgbClr val="FF0000"/>
            </a:solidFill>
          </a:ln>
        </p:spPr>
      </p:pic>
      <p:sp>
        <p:nvSpPr>
          <p:cNvPr id="8" name="TextBox 7"/>
          <p:cNvSpPr txBox="1"/>
          <p:nvPr/>
        </p:nvSpPr>
        <p:spPr>
          <a:xfrm>
            <a:off x="914400" y="3886200"/>
            <a:ext cx="2971800" cy="584775"/>
          </a:xfrm>
          <a:prstGeom prst="rect">
            <a:avLst/>
          </a:prstGeom>
          <a:noFill/>
        </p:spPr>
        <p:txBody>
          <a:bodyPr wrap="square" rtlCol="0">
            <a:spAutoFit/>
          </a:bodyPr>
          <a:lstStyle/>
          <a:p>
            <a:r>
              <a:rPr lang="en-US" sz="1600" b="1" dirty="0" smtClean="0">
                <a:solidFill>
                  <a:schemeClr val="bg1"/>
                </a:solidFill>
              </a:rPr>
              <a:t>Incarceration continued to rise after crime fell</a:t>
            </a:r>
            <a:endParaRPr lang="en-US" sz="1600" b="1" dirty="0">
              <a:solidFill>
                <a:schemeClr val="bg1"/>
              </a:solidFill>
            </a:endParaRPr>
          </a:p>
        </p:txBody>
      </p:sp>
      <p:pic>
        <p:nvPicPr>
          <p:cNvPr id="9" name="Picture 8" descr="PrisonPopOlder.jpg"/>
          <p:cNvPicPr>
            <a:picLocks noChangeAspect="1"/>
          </p:cNvPicPr>
          <p:nvPr/>
        </p:nvPicPr>
        <p:blipFill>
          <a:blip r:embed="rId6" cstate="print"/>
          <a:stretch>
            <a:fillRect/>
          </a:stretch>
        </p:blipFill>
        <p:spPr>
          <a:xfrm>
            <a:off x="4724400" y="457200"/>
            <a:ext cx="2971800" cy="2943597"/>
          </a:xfrm>
          <a:prstGeom prst="rect">
            <a:avLst/>
          </a:prstGeom>
          <a:ln w="57150">
            <a:solidFill>
              <a:schemeClr val="bg1"/>
            </a:solidFill>
          </a:ln>
        </p:spPr>
      </p:pic>
      <p:sp>
        <p:nvSpPr>
          <p:cNvPr id="10" name="Footer Placeholder 9"/>
          <p:cNvSpPr>
            <a:spLocks noGrp="1"/>
          </p:cNvSpPr>
          <p:nvPr>
            <p:ph type="ftr" sz="quarter" idx="11"/>
          </p:nvPr>
        </p:nvSpPr>
        <p:spPr>
          <a:xfrm>
            <a:off x="4267200" y="6248400"/>
            <a:ext cx="2438400" cy="384048"/>
          </a:xfrm>
        </p:spPr>
        <p:txBody>
          <a:bodyPr/>
          <a:lstStyle/>
          <a:p>
            <a:r>
              <a:rPr lang="en-US" dirty="0" smtClean="0"/>
              <a:t>www.FreedomForAllSeasons.org</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Page </a:t>
            </a:r>
            <a:fld id="{C1E6DAA7-14E0-4D9D-9954-79AC580F3E51}" type="slidenum">
              <a:rPr lang="en-US" smtClean="0"/>
              <a:pPr/>
              <a:t>34</a:t>
            </a:fld>
            <a:r>
              <a:rPr lang="en-US" dirty="0" smtClean="0"/>
              <a:t> of 20</a:t>
            </a:r>
          </a:p>
          <a:p>
            <a:endParaRPr lang="en-US" dirty="0"/>
          </a:p>
        </p:txBody>
      </p:sp>
      <p:sp>
        <p:nvSpPr>
          <p:cNvPr id="3" name="Title 2"/>
          <p:cNvSpPr>
            <a:spLocks noGrp="1"/>
          </p:cNvSpPr>
          <p:nvPr>
            <p:ph type="title"/>
          </p:nvPr>
        </p:nvSpPr>
        <p:spPr>
          <a:xfrm>
            <a:off x="457200" y="152400"/>
            <a:ext cx="3886200" cy="762000"/>
          </a:xfrm>
        </p:spPr>
        <p:txBody>
          <a:bodyPr>
            <a:normAutofit/>
          </a:bodyPr>
          <a:lstStyle/>
          <a:p>
            <a:r>
              <a:rPr lang="en-US" sz="2400" dirty="0" smtClean="0">
                <a:solidFill>
                  <a:schemeClr val="bg1"/>
                </a:solidFill>
              </a:rPr>
              <a:t>Mass Incarceration s – Part 2 -</a:t>
            </a:r>
            <a:endParaRPr lang="en-US" sz="2400" dirty="0">
              <a:solidFill>
                <a:schemeClr val="bg1"/>
              </a:solidFill>
            </a:endParaRPr>
          </a:p>
        </p:txBody>
      </p:sp>
      <p:pic>
        <p:nvPicPr>
          <p:cNvPr id="54274" name="Picture 2" descr="less prison no more crime">
            <a:hlinkClick r:id="rId2"/>
          </p:cNvPr>
          <p:cNvPicPr>
            <a:picLocks noChangeAspect="1" noChangeArrowheads="1"/>
          </p:cNvPicPr>
          <p:nvPr/>
        </p:nvPicPr>
        <p:blipFill>
          <a:blip r:embed="rId3" cstate="print"/>
          <a:srcRect/>
          <a:stretch>
            <a:fillRect/>
          </a:stretch>
        </p:blipFill>
        <p:spPr bwMode="auto">
          <a:xfrm>
            <a:off x="228600" y="1828800"/>
            <a:ext cx="3962400" cy="3246120"/>
          </a:xfrm>
          <a:prstGeom prst="rect">
            <a:avLst/>
          </a:prstGeom>
          <a:noFill/>
          <a:ln w="57150">
            <a:solidFill>
              <a:schemeClr val="accent5"/>
            </a:solidFill>
          </a:ln>
        </p:spPr>
      </p:pic>
      <p:sp>
        <p:nvSpPr>
          <p:cNvPr id="7" name="TextBox 6"/>
          <p:cNvSpPr txBox="1"/>
          <p:nvPr/>
        </p:nvSpPr>
        <p:spPr>
          <a:xfrm>
            <a:off x="381000" y="838200"/>
            <a:ext cx="4572000" cy="830997"/>
          </a:xfrm>
          <a:prstGeom prst="rect">
            <a:avLst/>
          </a:prstGeom>
          <a:noFill/>
        </p:spPr>
        <p:txBody>
          <a:bodyPr wrap="square" rtlCol="0">
            <a:spAutoFit/>
          </a:bodyPr>
          <a:lstStyle/>
          <a:p>
            <a:r>
              <a:rPr lang="en-US" sz="2400" b="1" dirty="0" smtClean="0">
                <a:solidFill>
                  <a:schemeClr val="bg1"/>
                </a:solidFill>
              </a:rPr>
              <a:t>States with less incarceration DO NOT have more crime</a:t>
            </a:r>
            <a:endParaRPr lang="en-US" sz="2400" b="1" dirty="0">
              <a:solidFill>
                <a:schemeClr val="bg1"/>
              </a:solidFill>
            </a:endParaRPr>
          </a:p>
        </p:txBody>
      </p:sp>
      <p:pic>
        <p:nvPicPr>
          <p:cNvPr id="54276" name="Picture 4" descr="prison costs">
            <a:hlinkClick r:id="rId2"/>
          </p:cNvPr>
          <p:cNvPicPr>
            <a:picLocks noChangeAspect="1" noChangeArrowheads="1"/>
          </p:cNvPicPr>
          <p:nvPr/>
        </p:nvPicPr>
        <p:blipFill>
          <a:blip r:embed="rId4" cstate="print"/>
          <a:srcRect/>
          <a:stretch>
            <a:fillRect/>
          </a:stretch>
        </p:blipFill>
        <p:spPr bwMode="auto">
          <a:xfrm>
            <a:off x="4953000" y="2417446"/>
            <a:ext cx="3962400" cy="3145154"/>
          </a:xfrm>
          <a:prstGeom prst="rect">
            <a:avLst/>
          </a:prstGeom>
          <a:noFill/>
          <a:ln w="76200">
            <a:solidFill>
              <a:srgbClr val="FF0000"/>
            </a:solidFill>
          </a:ln>
        </p:spPr>
      </p:pic>
      <p:sp>
        <p:nvSpPr>
          <p:cNvPr id="8" name="Footer Placeholder 7"/>
          <p:cNvSpPr>
            <a:spLocks noGrp="1"/>
          </p:cNvSpPr>
          <p:nvPr>
            <p:ph type="ftr" sz="quarter" idx="11"/>
          </p:nvPr>
        </p:nvSpPr>
        <p:spPr/>
        <p:txBody>
          <a:bodyPr/>
          <a:lstStyle/>
          <a:p>
            <a:r>
              <a:rPr lang="en-US" dirty="0" smtClean="0"/>
              <a:t>www.FreedomForAllSeasons.org</a:t>
            </a:r>
            <a:endParaRPr lang="en-US" dirty="0"/>
          </a:p>
        </p:txBody>
      </p:sp>
      <p:pic>
        <p:nvPicPr>
          <p:cNvPr id="9" name="Picture 8" descr="Government spend-regulation.gif">
            <a:hlinkClick r:id="rId5"/>
          </p:cNvPr>
          <p:cNvPicPr>
            <a:picLocks noChangeAspect="1"/>
          </p:cNvPicPr>
          <p:nvPr/>
        </p:nvPicPr>
        <p:blipFill>
          <a:blip r:embed="rId6" cstate="print"/>
          <a:stretch>
            <a:fillRect/>
          </a:stretch>
        </p:blipFill>
        <p:spPr>
          <a:xfrm>
            <a:off x="3200400" y="3657600"/>
            <a:ext cx="2324100" cy="2552700"/>
          </a:xfrm>
          <a:prstGeom prst="rect">
            <a:avLst/>
          </a:prstGeom>
        </p:spPr>
      </p:pic>
      <p:sp>
        <p:nvSpPr>
          <p:cNvPr id="10" name="TextBox 9"/>
          <p:cNvSpPr txBox="1"/>
          <p:nvPr/>
        </p:nvSpPr>
        <p:spPr>
          <a:xfrm>
            <a:off x="5562600" y="304800"/>
            <a:ext cx="2743200" cy="193899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457200" indent="-457200"/>
            <a:r>
              <a:rPr lang="en-US" sz="2000" u="sng" dirty="0" smtClean="0">
                <a:solidFill>
                  <a:schemeClr val="bg1"/>
                </a:solidFill>
              </a:rPr>
              <a:t>The 5 Keys to Tyranny</a:t>
            </a:r>
          </a:p>
          <a:p>
            <a:pPr marL="457200" indent="-457200">
              <a:buFont typeface="+mj-lt"/>
              <a:buAutoNum type="arabicParenR"/>
            </a:pPr>
            <a:r>
              <a:rPr lang="en-US" sz="2000" dirty="0" smtClean="0">
                <a:solidFill>
                  <a:schemeClr val="bg1"/>
                </a:solidFill>
              </a:rPr>
              <a:t>Indoctrination</a:t>
            </a:r>
          </a:p>
          <a:p>
            <a:pPr marL="457200" indent="-457200">
              <a:buFont typeface="+mj-lt"/>
              <a:buAutoNum type="arabicParenR"/>
            </a:pPr>
            <a:r>
              <a:rPr lang="en-US" sz="2000" dirty="0" smtClean="0">
                <a:solidFill>
                  <a:schemeClr val="bg1"/>
                </a:solidFill>
              </a:rPr>
              <a:t>Regulation</a:t>
            </a:r>
          </a:p>
          <a:p>
            <a:pPr marL="457200" indent="-457200">
              <a:buFont typeface="+mj-lt"/>
              <a:buAutoNum type="arabicParenR"/>
            </a:pPr>
            <a:r>
              <a:rPr lang="en-US" sz="2000" dirty="0" smtClean="0">
                <a:solidFill>
                  <a:schemeClr val="bg1"/>
                </a:solidFill>
              </a:rPr>
              <a:t>Taxation</a:t>
            </a:r>
          </a:p>
          <a:p>
            <a:pPr marL="457200" indent="-457200">
              <a:buFont typeface="+mj-lt"/>
              <a:buAutoNum type="arabicParenR"/>
            </a:pPr>
            <a:r>
              <a:rPr lang="en-US" sz="2000" dirty="0" smtClean="0">
                <a:solidFill>
                  <a:schemeClr val="bg1"/>
                </a:solidFill>
              </a:rPr>
              <a:t>Incarceration</a:t>
            </a:r>
          </a:p>
          <a:p>
            <a:pPr marL="457200" indent="-457200">
              <a:buFont typeface="+mj-lt"/>
              <a:buAutoNum type="arabicParenR"/>
            </a:pPr>
            <a:r>
              <a:rPr lang="en-US" sz="2000" dirty="0" smtClean="0">
                <a:solidFill>
                  <a:schemeClr val="bg1"/>
                </a:solidFill>
              </a:rPr>
              <a:t>Repeat </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ctr"/>
            <a:r>
              <a:rPr lang="en-US" dirty="0" smtClean="0"/>
              <a:t>Page </a:t>
            </a:r>
            <a:fld id="{C1E6DAA7-14E0-4D9D-9954-79AC580F3E51}" type="slidenum">
              <a:rPr lang="en-US" smtClean="0"/>
              <a:pPr algn="ctr"/>
              <a:t>35</a:t>
            </a:fld>
            <a:endParaRPr lang="en-US" dirty="0" smtClean="0"/>
          </a:p>
          <a:p>
            <a:endParaRPr lang="en-US" dirty="0"/>
          </a:p>
        </p:txBody>
      </p:sp>
      <p:sp>
        <p:nvSpPr>
          <p:cNvPr id="3" name="Title 2"/>
          <p:cNvSpPr>
            <a:spLocks noGrp="1"/>
          </p:cNvSpPr>
          <p:nvPr>
            <p:ph type="title"/>
          </p:nvPr>
        </p:nvSpPr>
        <p:spPr>
          <a:xfrm>
            <a:off x="533400" y="228600"/>
            <a:ext cx="4495800" cy="457200"/>
          </a:xfrm>
        </p:spPr>
        <p:txBody>
          <a:bodyPr>
            <a:noAutofit/>
          </a:bodyPr>
          <a:lstStyle/>
          <a:p>
            <a:r>
              <a:rPr lang="en-US" sz="2800" dirty="0" smtClean="0">
                <a:solidFill>
                  <a:schemeClr val="bg1"/>
                </a:solidFill>
              </a:rPr>
              <a:t>Sentencing Terrorist Crimes</a:t>
            </a:r>
            <a:endParaRPr lang="en-US" sz="2800" dirty="0">
              <a:solidFill>
                <a:schemeClr val="bg1"/>
              </a:solidFill>
            </a:endParaRPr>
          </a:p>
        </p:txBody>
      </p:sp>
      <p:sp>
        <p:nvSpPr>
          <p:cNvPr id="5" name="Rectangle 4"/>
          <p:cNvSpPr/>
          <p:nvPr/>
        </p:nvSpPr>
        <p:spPr>
          <a:xfrm>
            <a:off x="533400" y="1098352"/>
            <a:ext cx="3657600" cy="4616648"/>
          </a:xfrm>
          <a:prstGeom prst="rect">
            <a:avLst/>
          </a:prstGeom>
          <a:ln w="57150">
            <a:solidFill>
              <a:schemeClr val="bg1"/>
            </a:solidFill>
          </a:ln>
          <a:effectLst>
            <a:glow rad="228600">
              <a:srgbClr val="FF0000">
                <a:alpha val="40000"/>
              </a:srgbClr>
            </a:glow>
          </a:effectLst>
        </p:spPr>
        <p:txBody>
          <a:bodyPr wrap="square">
            <a:spAutoFit/>
          </a:bodyPr>
          <a:lstStyle/>
          <a:p>
            <a:r>
              <a:rPr lang="en-US" dirty="0" smtClean="0">
                <a:solidFill>
                  <a:schemeClr val="bg1"/>
                </a:solidFill>
              </a:rPr>
              <a:t>Sentencing Terrorist Crimes </a:t>
            </a:r>
          </a:p>
          <a:p>
            <a:r>
              <a:rPr lang="en-US" dirty="0" smtClean="0">
                <a:solidFill>
                  <a:schemeClr val="bg1"/>
                </a:solidFill>
              </a:rPr>
              <a:t>Ohio State Law Journal</a:t>
            </a:r>
          </a:p>
          <a:p>
            <a:endParaRPr lang="en-US" dirty="0" smtClean="0">
              <a:solidFill>
                <a:schemeClr val="bg1"/>
              </a:solidFill>
            </a:endParaRPr>
          </a:p>
          <a:p>
            <a:r>
              <a:rPr lang="en-US" sz="1600" dirty="0" smtClean="0">
                <a:solidFill>
                  <a:schemeClr val="bg1"/>
                </a:solidFill>
              </a:rPr>
              <a:t>VI. CONCLUSION</a:t>
            </a:r>
          </a:p>
          <a:p>
            <a:endParaRPr lang="en-US" sz="1600" dirty="0" smtClean="0">
              <a:solidFill>
                <a:schemeClr val="bg1"/>
              </a:solidFill>
            </a:endParaRPr>
          </a:p>
          <a:p>
            <a:r>
              <a:rPr lang="en-US" sz="1400" dirty="0" smtClean="0">
                <a:solidFill>
                  <a:schemeClr val="bg1"/>
                </a:solidFill>
              </a:rPr>
              <a:t>“Where sentencing in cases involving politically motivated violence was</a:t>
            </a:r>
          </a:p>
          <a:p>
            <a:r>
              <a:rPr lang="en-US" sz="1400" dirty="0" smtClean="0">
                <a:solidFill>
                  <a:schemeClr val="bg1"/>
                </a:solidFill>
              </a:rPr>
              <a:t>once straightforward, since violence was at the root of a criminal conviction, the </a:t>
            </a:r>
            <a:r>
              <a:rPr lang="en-US" sz="1600" b="1" u="sng" dirty="0" smtClean="0">
                <a:solidFill>
                  <a:schemeClr val="bg1"/>
                </a:solidFill>
              </a:rPr>
              <a:t>modern terrorism prosecution now relies largely on material support charges unconnected to any violence and inchoate criminal activity not likely to result in</a:t>
            </a:r>
          </a:p>
          <a:p>
            <a:r>
              <a:rPr lang="en-US" sz="1600" b="1" u="sng" dirty="0" smtClean="0">
                <a:solidFill>
                  <a:schemeClr val="bg1"/>
                </a:solidFill>
              </a:rPr>
              <a:t>actual violence.</a:t>
            </a:r>
            <a:r>
              <a:rPr lang="en-US" sz="1400" dirty="0" smtClean="0">
                <a:solidFill>
                  <a:schemeClr val="bg1"/>
                </a:solidFill>
              </a:rPr>
              <a:t> The passage of a terrorism-sentencing enhancement reflects the government’s resolve to increase penalties for a certain class of offenses.”   </a:t>
            </a:r>
          </a:p>
          <a:p>
            <a:r>
              <a:rPr lang="en-US" sz="1400" dirty="0" smtClean="0">
                <a:solidFill>
                  <a:schemeClr val="bg1"/>
                </a:solidFill>
              </a:rPr>
              <a:t>Wadie E. Said</a:t>
            </a:r>
            <a:endParaRPr lang="en-US" sz="1600" dirty="0">
              <a:solidFill>
                <a:schemeClr val="bg1"/>
              </a:solidFill>
            </a:endParaRPr>
          </a:p>
        </p:txBody>
      </p:sp>
      <p:pic>
        <p:nvPicPr>
          <p:cNvPr id="6" name="Picture 5" descr="MassIncarnation.jpg"/>
          <p:cNvPicPr>
            <a:picLocks noChangeAspect="1"/>
          </p:cNvPicPr>
          <p:nvPr/>
        </p:nvPicPr>
        <p:blipFill>
          <a:blip r:embed="rId2" cstate="print"/>
          <a:stretch>
            <a:fillRect/>
          </a:stretch>
        </p:blipFill>
        <p:spPr>
          <a:xfrm>
            <a:off x="4419600" y="762000"/>
            <a:ext cx="4326023" cy="5374755"/>
          </a:xfrm>
          <a:prstGeom prst="rect">
            <a:avLst/>
          </a:prstGeom>
        </p:spPr>
      </p:pic>
      <p:sp>
        <p:nvSpPr>
          <p:cNvPr id="7" name="Footer Placeholder 6"/>
          <p:cNvSpPr>
            <a:spLocks noGrp="1"/>
          </p:cNvSpPr>
          <p:nvPr>
            <p:ph type="ftr" sz="quarter" idx="11"/>
          </p:nvPr>
        </p:nvSpPr>
        <p:spPr/>
        <p:txBody>
          <a:bodyPr/>
          <a:lstStyle/>
          <a:p>
            <a:r>
              <a:rPr lang="en-US" dirty="0" smtClean="0"/>
              <a:t>www.FreedomForAllSeasons.org</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76200"/>
            <a:ext cx="4648200" cy="381000"/>
          </a:xfrm>
        </p:spPr>
        <p:txBody>
          <a:bodyPr>
            <a:noAutofit/>
          </a:bodyPr>
          <a:lstStyle/>
          <a:p>
            <a:r>
              <a:rPr lang="en-US" sz="1600" dirty="0" smtClean="0"/>
              <a:t>How The “Federal Reserve and government take out independent farmers</a:t>
            </a:r>
            <a:endParaRPr lang="en-US" sz="1600" dirty="0"/>
          </a:p>
        </p:txBody>
      </p:sp>
      <p:sp>
        <p:nvSpPr>
          <p:cNvPr id="14" name="Content Placeholder 13"/>
          <p:cNvSpPr>
            <a:spLocks noGrp="1"/>
          </p:cNvSpPr>
          <p:nvPr>
            <p:ph sz="half" idx="4294967295"/>
          </p:nvPr>
        </p:nvSpPr>
        <p:spPr>
          <a:xfrm>
            <a:off x="3200400" y="609600"/>
            <a:ext cx="5715000" cy="4572000"/>
          </a:xfrm>
          <a:ln w="38100">
            <a:solidFill>
              <a:srgbClr val="00B050"/>
            </a:solidFill>
          </a:ln>
        </p:spPr>
        <p:txBody>
          <a:bodyPr numCol="2">
            <a:normAutofit/>
          </a:bodyPr>
          <a:lstStyle/>
          <a:p>
            <a:pPr marL="182880" indent="-182880">
              <a:lnSpc>
                <a:spcPts val="1200"/>
              </a:lnSpc>
              <a:buNone/>
            </a:pPr>
            <a:r>
              <a:rPr lang="en-US" sz="1200" dirty="0" smtClean="0"/>
              <a:t>“How Farmers Became Duck Dinner </a:t>
            </a:r>
          </a:p>
          <a:p>
            <a:pPr marL="228600" indent="-228600">
              <a:lnSpc>
                <a:spcPts val="1200"/>
              </a:lnSpc>
              <a:buClrTx/>
              <a:buSzPct val="102000"/>
              <a:buFont typeface="+mj-lt"/>
              <a:buAutoNum type="arabicParenR"/>
            </a:pPr>
            <a:r>
              <a:rPr lang="en-US" sz="1100" dirty="0" smtClean="0">
                <a:latin typeface="Calibri" pitchFamily="34" charset="0"/>
              </a:rPr>
              <a:t>During WWI  Ag  profits soared &amp; farmers saved their money in war bonds and local community savings  accounts in Midwest and South.</a:t>
            </a:r>
          </a:p>
          <a:p>
            <a:pPr marL="228600" indent="-228600">
              <a:lnSpc>
                <a:spcPts val="1200"/>
              </a:lnSpc>
              <a:buClrTx/>
              <a:buSzPct val="102000"/>
              <a:buFont typeface="+mj-lt"/>
              <a:buAutoNum type="arabicParenR"/>
            </a:pPr>
            <a:r>
              <a:rPr lang="en-US" sz="1100" dirty="0" smtClean="0">
                <a:latin typeface="Calibri" pitchFamily="34" charset="0"/>
              </a:rPr>
              <a:t>New York banks share of America’s deposits declined so the New York banks called in their  Federal Reserve and a few of the country banks were chosen to become members.</a:t>
            </a:r>
          </a:p>
          <a:p>
            <a:pPr marL="228600" indent="-228600">
              <a:lnSpc>
                <a:spcPts val="1200"/>
              </a:lnSpc>
              <a:buClrTx/>
              <a:buSzPct val="102000"/>
              <a:buFont typeface="+mj-lt"/>
              <a:buAutoNum type="arabicParenR"/>
            </a:pPr>
            <a:r>
              <a:rPr lang="en-US" sz="1100" dirty="0" smtClean="0">
                <a:latin typeface="Calibri" pitchFamily="34" charset="0"/>
              </a:rPr>
              <a:t>The plan used many times before was to (1) advance easy credit to the farmers to lure them into the trap, (2) create a recession to decrease their income enough to stop their loan payments.</a:t>
            </a:r>
          </a:p>
          <a:p>
            <a:pPr marL="228600" indent="-228600">
              <a:lnSpc>
                <a:spcPts val="1200"/>
              </a:lnSpc>
              <a:buClrTx/>
              <a:buSzPct val="102000"/>
              <a:buFont typeface="+mj-lt"/>
              <a:buAutoNum type="arabicParenR"/>
            </a:pPr>
            <a:r>
              <a:rPr lang="en-US" sz="1100" dirty="0" smtClean="0">
                <a:latin typeface="Calibri" pitchFamily="34" charset="0"/>
              </a:rPr>
              <a:t>The country banks  would then be faced with non performing loans and foreclosed properties which they could not easily sell.</a:t>
            </a:r>
          </a:p>
          <a:p>
            <a:pPr marL="228600" indent="-228600">
              <a:lnSpc>
                <a:spcPts val="1200"/>
              </a:lnSpc>
              <a:buClrTx/>
              <a:buSzPct val="102000"/>
              <a:buFont typeface="+mj-lt"/>
              <a:buAutoNum type="arabicParenR"/>
            </a:pPr>
            <a:r>
              <a:rPr lang="en-US" sz="1100" dirty="0" smtClean="0">
                <a:latin typeface="Calibri" pitchFamily="34" charset="0"/>
              </a:rPr>
              <a:t>Thus the targeted banks were wiped out and too bad for the farmers.</a:t>
            </a:r>
          </a:p>
          <a:p>
            <a:pPr marL="228600" indent="-228600">
              <a:lnSpc>
                <a:spcPts val="1200"/>
              </a:lnSpc>
              <a:buClrTx/>
              <a:buSzPct val="102000"/>
              <a:buFont typeface="+mj-lt"/>
              <a:buAutoNum type="arabicParenR"/>
            </a:pPr>
            <a:r>
              <a:rPr lang="en-US" sz="1100" dirty="0" smtClean="0">
                <a:latin typeface="Calibri" pitchFamily="34" charset="0"/>
              </a:rPr>
              <a:t>Congressman Charles Lindbergh, Sr. (father of solo Lindbergh) stated, ”Under the Federal Reserve Act, panics are scientifically  created; the present panic is the first scientifically created one, worked out as we figure a mathematical problem.” (The Economic Pinch, C.A. Lindbergh, Sr.)</a:t>
            </a:r>
          </a:p>
          <a:p>
            <a:pPr marL="228600" indent="-228600">
              <a:lnSpc>
                <a:spcPts val="1200"/>
              </a:lnSpc>
              <a:buClrTx/>
              <a:buSzPct val="102000"/>
              <a:buFont typeface="+mj-lt"/>
              <a:buAutoNum type="arabicParenR"/>
            </a:pPr>
            <a:endParaRPr lang="en-US" sz="1100" dirty="0" smtClean="0">
              <a:latin typeface="Calibri" pitchFamily="34" charset="0"/>
            </a:endParaRPr>
          </a:p>
          <a:p>
            <a:pPr marL="228600" indent="-228600">
              <a:lnSpc>
                <a:spcPts val="1200"/>
              </a:lnSpc>
              <a:buClrTx/>
              <a:buSzPct val="102000"/>
              <a:buFont typeface="+mj-lt"/>
              <a:buAutoNum type="arabicParenR"/>
            </a:pPr>
            <a:r>
              <a:rPr lang="en-US" sz="1100" dirty="0" smtClean="0">
                <a:latin typeface="Calibri" pitchFamily="34" charset="0"/>
              </a:rPr>
              <a:t>In May 1920…the farmers were exceedingly prosperous…they were paying off their mortgages.  They had purchased lots of new land  at the instant of the  instance of the government, had borrowed to do it and then they were bankrupted by a sudden contraction of credit and currency in 1920..</a:t>
            </a:r>
          </a:p>
          <a:p>
            <a:pPr marL="228600" indent="-228600">
              <a:lnSpc>
                <a:spcPts val="1200"/>
              </a:lnSpc>
              <a:buClrTx/>
              <a:buSzPct val="102000"/>
              <a:buFont typeface="+mj-lt"/>
              <a:buAutoNum type="arabicParenR"/>
            </a:pPr>
            <a:r>
              <a:rPr lang="en-US" sz="1100" dirty="0" smtClean="0">
                <a:latin typeface="Calibri" pitchFamily="34" charset="0"/>
              </a:rPr>
              <a:t>The Federal Reserve Board secretly met on May 18, 1920 all day, 60 printed pages of minutes in Senate Document 310 of February 10, 1923.  Under action taken by this Board the contraction of credit and currency diminished the national production $15 billion and threw millions of people out of employment and reduced the value of land and ranches $20 billion.</a:t>
            </a:r>
          </a:p>
          <a:p>
            <a:pPr marL="228600" indent="-228600">
              <a:lnSpc>
                <a:spcPts val="1200"/>
              </a:lnSpc>
              <a:buClrTx/>
              <a:buSzPct val="102000"/>
              <a:buFont typeface="+mj-lt"/>
              <a:buAutoNum type="arabicParenR"/>
            </a:pPr>
            <a:r>
              <a:rPr lang="en-US" sz="1100" dirty="0" smtClean="0">
                <a:latin typeface="Calibri" pitchFamily="34" charset="0"/>
              </a:rPr>
              <a:t>Large city banks members of the Federal Reserve System were given support by the Fed during the summer of 1920 to extend credit to manufactures and merchants to ride out depression but not to the farmers or country banks  which fell like dominoes.  This was called the Agricultural Depression of 1920-21, a.k.a. Country Duck Dinner in New York.”</a:t>
            </a:r>
          </a:p>
          <a:p>
            <a:pPr marL="228600" indent="-228600">
              <a:lnSpc>
                <a:spcPts val="1200"/>
              </a:lnSpc>
              <a:buClrTx/>
              <a:buSzPct val="102000"/>
              <a:buFont typeface="+mj-lt"/>
              <a:buAutoNum type="arabicParenR"/>
            </a:pPr>
            <a:r>
              <a:rPr lang="en-US" sz="1100" dirty="0" smtClean="0">
                <a:latin typeface="Calibri" pitchFamily="34" charset="0"/>
              </a:rPr>
              <a:t>Summary from “The Creature From Jekyll Island, G. Edward Griffin,</a:t>
            </a:r>
            <a:r>
              <a:rPr lang="en-US" sz="1200" dirty="0" smtClean="0">
                <a:latin typeface="Calibri" pitchFamily="34" charset="0"/>
              </a:rPr>
              <a:t> pgs. 476-477 </a:t>
            </a:r>
            <a:endParaRPr lang="en-US" sz="1200" dirty="0"/>
          </a:p>
        </p:txBody>
      </p:sp>
      <p:pic>
        <p:nvPicPr>
          <p:cNvPr id="9" name="Picture 8" descr="Farming-DeclineRevisedWeb.png"/>
          <p:cNvPicPr>
            <a:picLocks noChangeAspect="1"/>
          </p:cNvPicPr>
          <p:nvPr/>
        </p:nvPicPr>
        <p:blipFill>
          <a:blip r:embed="rId2" cstate="print"/>
          <a:stretch>
            <a:fillRect/>
          </a:stretch>
        </p:blipFill>
        <p:spPr>
          <a:xfrm>
            <a:off x="152400" y="2971800"/>
            <a:ext cx="2866189" cy="2133600"/>
          </a:xfrm>
          <a:prstGeom prst="rect">
            <a:avLst/>
          </a:prstGeom>
        </p:spPr>
      </p:pic>
      <p:graphicFrame>
        <p:nvGraphicFramePr>
          <p:cNvPr id="8" name="Table 7"/>
          <p:cNvGraphicFramePr>
            <a:graphicFrameLocks noGrp="1"/>
          </p:cNvGraphicFramePr>
          <p:nvPr/>
        </p:nvGraphicFramePr>
        <p:xfrm>
          <a:off x="228600" y="5257800"/>
          <a:ext cx="7696200" cy="1402080"/>
        </p:xfrm>
        <a:graphic>
          <a:graphicData uri="http://schemas.openxmlformats.org/drawingml/2006/table">
            <a:tbl>
              <a:tblPr/>
              <a:tblGrid>
                <a:gridCol w="7696200"/>
              </a:tblGrid>
              <a:tr h="1295400">
                <a:tc>
                  <a:txBody>
                    <a:bodyPr/>
                    <a:lstStyle/>
                    <a:p>
                      <a:pPr marL="0" marR="0" lvl="0" indent="0" algn="l">
                        <a:lnSpc>
                          <a:spcPts val="1200"/>
                        </a:lnSpc>
                        <a:spcBef>
                          <a:spcPts val="0"/>
                        </a:spcBef>
                        <a:spcAft>
                          <a:spcPts val="0"/>
                        </a:spcAft>
                        <a:buFont typeface="Symbol"/>
                        <a:buNone/>
                      </a:pPr>
                      <a:r>
                        <a:rPr lang="en-US" sz="1100" dirty="0" smtClean="0">
                          <a:latin typeface="Californian FB" pitchFamily="18" charset="0"/>
                          <a:ea typeface="Times New Roman"/>
                          <a:cs typeface="Times New Roman"/>
                        </a:rPr>
                        <a:t>“By </a:t>
                      </a:r>
                      <a:r>
                        <a:rPr lang="en-US" sz="1100" dirty="0">
                          <a:latin typeface="Californian FB" pitchFamily="18" charset="0"/>
                          <a:ea typeface="Times New Roman"/>
                          <a:cs typeface="Times New Roman"/>
                        </a:rPr>
                        <a:t>1960, the United States was spending over a billion dollars a year just in store surplus commodities.  </a:t>
                      </a:r>
                      <a:r>
                        <a:rPr lang="en-US" sz="1100" u="sng" dirty="0">
                          <a:latin typeface="Californian FB" pitchFamily="18" charset="0"/>
                          <a:ea typeface="Times New Roman"/>
                          <a:cs typeface="Times New Roman"/>
                        </a:rPr>
                        <a:t>In 1961, Ag. Secretary Orville Freeman </a:t>
                      </a:r>
                      <a:r>
                        <a:rPr lang="en-US" sz="1100" u="sng" dirty="0" smtClean="0">
                          <a:latin typeface="Californian FB" pitchFamily="18" charset="0"/>
                          <a:ea typeface="Times New Roman"/>
                          <a:cs typeface="Times New Roman"/>
                        </a:rPr>
                        <a:t>decided </a:t>
                      </a:r>
                      <a:r>
                        <a:rPr lang="en-US" sz="1100" u="sng" dirty="0">
                          <a:latin typeface="Californian FB" pitchFamily="18" charset="0"/>
                          <a:ea typeface="Times New Roman"/>
                          <a:cs typeface="Times New Roman"/>
                        </a:rPr>
                        <a:t>to end the problem of surplus production by bringing independent corn growers to their knees </a:t>
                      </a:r>
                      <a:r>
                        <a:rPr lang="en-US" sz="1100" dirty="0">
                          <a:latin typeface="Californian FB" pitchFamily="18" charset="0"/>
                          <a:ea typeface="Times New Roman"/>
                          <a:cs typeface="Times New Roman"/>
                        </a:rPr>
                        <a:t>– even through the surpluses were </a:t>
                      </a:r>
                      <a:r>
                        <a:rPr lang="en-US" sz="1100" dirty="0" smtClean="0">
                          <a:latin typeface="Californian FB" pitchFamily="18" charset="0"/>
                          <a:ea typeface="Times New Roman"/>
                          <a:cs typeface="Times New Roman"/>
                        </a:rPr>
                        <a:t> generated almost </a:t>
                      </a:r>
                      <a:r>
                        <a:rPr lang="en-US" sz="1100" dirty="0">
                          <a:latin typeface="Californian FB" pitchFamily="18" charset="0"/>
                          <a:ea typeface="Times New Roman"/>
                          <a:cs typeface="Times New Roman"/>
                        </a:rPr>
                        <a:t>solely in response to high federal price supports.  Freeman told a congressional committee in 1965 that the USDA “purposely </a:t>
                      </a:r>
                      <a:r>
                        <a:rPr lang="en-US" sz="1100" dirty="0" smtClean="0">
                          <a:latin typeface="Californian FB" pitchFamily="18" charset="0"/>
                          <a:ea typeface="Times New Roman"/>
                          <a:cs typeface="Times New Roman"/>
                        </a:rPr>
                        <a:t> dumped government </a:t>
                      </a:r>
                      <a:r>
                        <a:rPr lang="en-US" sz="1100" dirty="0">
                          <a:latin typeface="Californian FB" pitchFamily="18" charset="0"/>
                          <a:ea typeface="Times New Roman"/>
                          <a:cs typeface="Times New Roman"/>
                        </a:rPr>
                        <a:t>held surplus corn on the </a:t>
                      </a:r>
                      <a:r>
                        <a:rPr lang="en-US" sz="1100" dirty="0" smtClean="0">
                          <a:latin typeface="Californian FB" pitchFamily="18" charset="0"/>
                          <a:ea typeface="Times New Roman"/>
                          <a:cs typeface="Times New Roman"/>
                        </a:rPr>
                        <a:t>markets </a:t>
                      </a:r>
                      <a:r>
                        <a:rPr lang="en-US" sz="1100" dirty="0">
                          <a:latin typeface="Californian FB" pitchFamily="18" charset="0"/>
                          <a:ea typeface="Times New Roman"/>
                          <a:cs typeface="Times New Roman"/>
                        </a:rPr>
                        <a:t>in order to move our prices down far enough so that they would be way below the </a:t>
                      </a:r>
                      <a:r>
                        <a:rPr lang="en-US" sz="1100" dirty="0" smtClean="0">
                          <a:latin typeface="Californian FB" pitchFamily="18" charset="0"/>
                          <a:ea typeface="Times New Roman"/>
                          <a:cs typeface="Times New Roman"/>
                        </a:rPr>
                        <a:t>support </a:t>
                      </a:r>
                      <a:r>
                        <a:rPr lang="en-US" sz="1100" dirty="0">
                          <a:latin typeface="Californian FB" pitchFamily="18" charset="0"/>
                          <a:ea typeface="Times New Roman"/>
                          <a:cs typeface="Times New Roman"/>
                        </a:rPr>
                        <a:t>level, the </a:t>
                      </a:r>
                      <a:r>
                        <a:rPr lang="en-US" sz="1100" dirty="0" smtClean="0">
                          <a:latin typeface="Californian FB" pitchFamily="18" charset="0"/>
                          <a:ea typeface="Times New Roman"/>
                          <a:cs typeface="Times New Roman"/>
                        </a:rPr>
                        <a:t>loan </a:t>
                      </a:r>
                      <a:r>
                        <a:rPr lang="en-US" sz="1100" dirty="0">
                          <a:latin typeface="Californian FB" pitchFamily="18" charset="0"/>
                          <a:ea typeface="Times New Roman"/>
                          <a:cs typeface="Times New Roman"/>
                        </a:rPr>
                        <a:t>level, so that we would thereby get compliance.  That was the whole intent and purpose and thrust of the program.” </a:t>
                      </a:r>
                      <a:r>
                        <a:rPr lang="en-US" sz="1100" dirty="0" smtClean="0">
                          <a:latin typeface="Californian FB" pitchFamily="18" charset="0"/>
                          <a:ea typeface="Times New Roman"/>
                          <a:cs typeface="Times New Roman"/>
                        </a:rPr>
                        <a:t>Getting </a:t>
                      </a:r>
                      <a:r>
                        <a:rPr lang="en-US" sz="1100" dirty="0">
                          <a:latin typeface="Californian FB" pitchFamily="18" charset="0"/>
                          <a:ea typeface="Times New Roman"/>
                          <a:cs typeface="Times New Roman"/>
                        </a:rPr>
                        <a:t>“compliance” </a:t>
                      </a:r>
                      <a:r>
                        <a:rPr lang="en-US" sz="1100" dirty="0" smtClean="0">
                          <a:latin typeface="Californian FB" pitchFamily="18" charset="0"/>
                          <a:ea typeface="Times New Roman"/>
                          <a:cs typeface="Times New Roman"/>
                        </a:rPr>
                        <a:t>simply </a:t>
                      </a:r>
                      <a:r>
                        <a:rPr lang="en-US" sz="1100" dirty="0">
                          <a:latin typeface="Californian FB" pitchFamily="18" charset="0"/>
                          <a:ea typeface="Times New Roman"/>
                          <a:cs typeface="Times New Roman"/>
                        </a:rPr>
                        <a:t>meant driving down prices to force farmers to follow government orders and leave some of their fields unplanted. </a:t>
                      </a:r>
                      <a:r>
                        <a:rPr lang="en-US" sz="1100" dirty="0" smtClean="0">
                          <a:latin typeface="Californian FB" pitchFamily="18" charset="0"/>
                          <a:ea typeface="Times New Roman"/>
                          <a:cs typeface="Times New Roman"/>
                        </a:rPr>
                        <a:t>  </a:t>
                      </a:r>
                      <a:r>
                        <a:rPr lang="en-US" sz="1100" dirty="0">
                          <a:latin typeface="Californian FB" pitchFamily="18" charset="0"/>
                          <a:ea typeface="Times New Roman"/>
                          <a:cs typeface="Times New Roman"/>
                        </a:rPr>
                        <a:t>(Only farmers who had previously </a:t>
                      </a:r>
                      <a:r>
                        <a:rPr lang="en-US" sz="1100" dirty="0" smtClean="0">
                          <a:latin typeface="Californian FB" pitchFamily="18" charset="0"/>
                          <a:ea typeface="Times New Roman"/>
                          <a:cs typeface="Times New Roman"/>
                        </a:rPr>
                        <a:t>enrolled </a:t>
                      </a:r>
                      <a:r>
                        <a:rPr lang="en-US" sz="1100" dirty="0">
                          <a:latin typeface="Californian FB" pitchFamily="18" charset="0"/>
                          <a:ea typeface="Times New Roman"/>
                          <a:cs typeface="Times New Roman"/>
                        </a:rPr>
                        <a:t>in government programs and submitted to demands to idle some of their fields were protected </a:t>
                      </a:r>
                      <a:r>
                        <a:rPr lang="en-US" sz="1100" dirty="0" smtClean="0">
                          <a:latin typeface="Californian FB" pitchFamily="18" charset="0"/>
                          <a:ea typeface="Times New Roman"/>
                          <a:cs typeface="Times New Roman"/>
                        </a:rPr>
                        <a:t> against </a:t>
                      </a:r>
                      <a:r>
                        <a:rPr lang="en-US" sz="1100" dirty="0">
                          <a:latin typeface="Californian FB" pitchFamily="18" charset="0"/>
                          <a:ea typeface="Times New Roman"/>
                          <a:cs typeface="Times New Roman"/>
                        </a:rPr>
                        <a:t>price decreases.)” </a:t>
                      </a:r>
                      <a:r>
                        <a:rPr lang="en-US" sz="1100" dirty="0" smtClean="0">
                          <a:latin typeface="Californian FB" pitchFamily="18" charset="0"/>
                          <a:ea typeface="Times New Roman"/>
                          <a:cs typeface="Times New Roman"/>
                        </a:rPr>
                        <a:t> “Lost Rights, James Bovard, Pg</a:t>
                      </a:r>
                      <a:r>
                        <a:rPr lang="en-US" sz="1100" dirty="0">
                          <a:latin typeface="Californian FB" pitchFamily="18" charset="0"/>
                          <a:ea typeface="Times New Roman"/>
                          <a:cs typeface="Times New Roman"/>
                        </a:rPr>
                        <a:t>. 154</a:t>
                      </a:r>
                      <a:endParaRPr lang="en-US" sz="1100" dirty="0">
                        <a:latin typeface="Californian FB" pitchFamily="18" charset="0"/>
                        <a:ea typeface="Calibri"/>
                        <a:cs typeface="Times New Roman"/>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bl>
          </a:graphicData>
        </a:graphic>
      </p:graphicFrame>
      <p:pic>
        <p:nvPicPr>
          <p:cNvPr id="10" name="Picture 9" descr="Farmer Iowa_American_Gothic2-515x600.jpeg"/>
          <p:cNvPicPr>
            <a:picLocks noChangeAspect="1"/>
          </p:cNvPicPr>
          <p:nvPr/>
        </p:nvPicPr>
        <p:blipFill>
          <a:blip r:embed="rId3" cstate="print"/>
          <a:stretch>
            <a:fillRect/>
          </a:stretch>
        </p:blipFill>
        <p:spPr>
          <a:xfrm>
            <a:off x="533400" y="634752"/>
            <a:ext cx="1995488" cy="2324841"/>
          </a:xfrm>
          <a:prstGeom prst="rect">
            <a:avLst/>
          </a:prstGeom>
        </p:spPr>
      </p:pic>
      <p:sp>
        <p:nvSpPr>
          <p:cNvPr id="11" name="TextBox 10"/>
          <p:cNvSpPr txBox="1"/>
          <p:nvPr/>
        </p:nvSpPr>
        <p:spPr>
          <a:xfrm>
            <a:off x="8001000" y="6324600"/>
            <a:ext cx="990600" cy="338554"/>
          </a:xfrm>
          <a:prstGeom prst="rect">
            <a:avLst/>
          </a:prstGeom>
          <a:noFill/>
        </p:spPr>
        <p:txBody>
          <a:bodyPr wrap="square" rtlCol="0">
            <a:spAutoFit/>
          </a:bodyPr>
          <a:lstStyle/>
          <a:p>
            <a:pPr algn="ctr"/>
            <a:r>
              <a:rPr lang="en-US" sz="1600" dirty="0" smtClean="0"/>
              <a:t>Slide </a:t>
            </a:r>
            <a:fld id="{805689D4-5EAC-4F93-8CF2-B1ACE47DAD81}" type="slidenum">
              <a:rPr lang="en-US" sz="1600" smtClean="0"/>
              <a:pPr algn="ctr"/>
              <a:t>36</a:t>
            </a:fld>
            <a:endParaRPr lang="en-US" sz="16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11"/>
          </p:nvPr>
        </p:nvSpPr>
        <p:spPr/>
        <p:txBody>
          <a:bodyPr/>
          <a:lstStyle/>
          <a:p>
            <a:r>
              <a:rPr lang="en-US" dirty="0" smtClean="0"/>
              <a:t>www.FreedomForAllSeasons.org</a:t>
            </a:r>
            <a:endParaRPr lang="en-US" dirty="0"/>
          </a:p>
        </p:txBody>
      </p:sp>
      <p:sp>
        <p:nvSpPr>
          <p:cNvPr id="6" name="Slide Number Placeholder 5"/>
          <p:cNvSpPr>
            <a:spLocks noGrp="1"/>
          </p:cNvSpPr>
          <p:nvPr>
            <p:ph type="sldNum" sz="quarter" idx="12"/>
          </p:nvPr>
        </p:nvSpPr>
        <p:spPr/>
        <p:txBody>
          <a:bodyPr/>
          <a:lstStyle/>
          <a:p>
            <a:r>
              <a:rPr lang="en-US" dirty="0" smtClean="0"/>
              <a:t>Slide </a:t>
            </a:r>
            <a:fld id="{3B5E910F-68E3-4DAE-BE3B-B0A28B2612EC}" type="slidenum">
              <a:rPr lang="en-US" smtClean="0"/>
              <a:pPr/>
              <a:t>37</a:t>
            </a:fld>
            <a:endParaRPr lang="en-US" dirty="0"/>
          </a:p>
        </p:txBody>
      </p:sp>
      <p:sp>
        <p:nvSpPr>
          <p:cNvPr id="2" name="Title 1"/>
          <p:cNvSpPr>
            <a:spLocks noGrp="1"/>
          </p:cNvSpPr>
          <p:nvPr>
            <p:ph type="title" idx="4294967295"/>
          </p:nvPr>
        </p:nvSpPr>
        <p:spPr>
          <a:xfrm>
            <a:off x="457200" y="381000"/>
            <a:ext cx="3429000" cy="457200"/>
          </a:xfrm>
        </p:spPr>
        <p:txBody>
          <a:bodyPr>
            <a:normAutofit fontScale="90000"/>
          </a:bodyPr>
          <a:lstStyle/>
          <a:p>
            <a:r>
              <a:rPr lang="en-US" dirty="0" smtClean="0"/>
              <a:t>farmageddon</a:t>
            </a:r>
            <a:endParaRPr lang="en-US" dirty="0"/>
          </a:p>
        </p:txBody>
      </p:sp>
      <p:sp>
        <p:nvSpPr>
          <p:cNvPr id="4" name="Content Placeholder 3"/>
          <p:cNvSpPr>
            <a:spLocks noGrp="1"/>
          </p:cNvSpPr>
          <p:nvPr>
            <p:ph sz="half" idx="4294967295"/>
          </p:nvPr>
        </p:nvSpPr>
        <p:spPr>
          <a:xfrm>
            <a:off x="3657600" y="685800"/>
            <a:ext cx="5334000" cy="5867400"/>
          </a:xfrm>
        </p:spPr>
        <p:txBody>
          <a:bodyPr numCol="2">
            <a:noAutofit/>
          </a:bodyPr>
          <a:lstStyle/>
          <a:p>
            <a:pPr marL="91440" indent="0">
              <a:lnSpc>
                <a:spcPts val="1200"/>
              </a:lnSpc>
              <a:spcBef>
                <a:spcPts val="0"/>
              </a:spcBef>
              <a:buNone/>
            </a:pPr>
            <a:r>
              <a:rPr lang="en-US" sz="1200" dirty="0" smtClean="0">
                <a:latin typeface="Calibri" pitchFamily="34" charset="0"/>
              </a:rPr>
              <a:t>“Description Americans right to access fresh, healthy foods of their choice is under attack. </a:t>
            </a:r>
            <a:r>
              <a:rPr lang="en-US" sz="1200" i="1" dirty="0" smtClean="0">
                <a:latin typeface="Calibri" pitchFamily="34" charset="0"/>
              </a:rPr>
              <a:t>Farmageddon</a:t>
            </a:r>
            <a:r>
              <a:rPr lang="en-US" sz="1200" dirty="0" smtClean="0">
                <a:latin typeface="Calibri" pitchFamily="34" charset="0"/>
              </a:rPr>
              <a:t> tells the story of small, family farms that were providing safe, healthy foods to their communities and were forced to stop, sometimes through violent action, by agents of misguided government bureaucracies, and </a:t>
            </a:r>
            <a:br>
              <a:rPr lang="en-US" sz="1200" dirty="0" smtClean="0">
                <a:latin typeface="Calibri" pitchFamily="34" charset="0"/>
              </a:rPr>
            </a:br>
            <a:r>
              <a:rPr lang="en-US" sz="1200" dirty="0" smtClean="0">
                <a:latin typeface="Calibri" pitchFamily="34" charset="0"/>
              </a:rPr>
              <a:t>seeks to figure out why. Filmmaker Kristin Canty's quest to find healthy food for her four children turned into an educational journey to discover why access to these foods was being threatened. What she found were policies that favor agribusiness and factory farms over small family-operated farms selling fresh foods to their communities. Instead of focusing on the source of food safety problems most often the industrial food chain policymakers and regulators implement and enforce solutions that target and often drive out of business small farms that have proven themselves more than capable of producing safe, healthy food, but buckle under the crushing weight of government regulations and excessive enforcement actions.</a:t>
            </a:r>
          </a:p>
          <a:p>
            <a:pPr marL="91440" indent="0">
              <a:lnSpc>
                <a:spcPts val="1200"/>
              </a:lnSpc>
              <a:spcBef>
                <a:spcPts val="0"/>
              </a:spcBef>
              <a:buNone/>
            </a:pPr>
            <a:r>
              <a:rPr lang="en-US" sz="1200" i="1" dirty="0" smtClean="0">
                <a:latin typeface="Calibri" pitchFamily="34" charset="0"/>
              </a:rPr>
              <a:t>Farmageddon</a:t>
            </a:r>
            <a:r>
              <a:rPr lang="en-US" sz="1200" dirty="0" smtClean="0">
                <a:latin typeface="Calibri" pitchFamily="34" charset="0"/>
              </a:rPr>
              <a:t> highlights the urgency of food freedom, encouraging farmers and consumers alike to take action to preserve individuals rights to access food of their choice and farmers rights to produce these foods safely and free from unreasonably burdensome regulations. The film serves to put policymakers and regulators on notice that there is a growing movement of people aware that their freedom to choose the foods they want is in danger, a movement that is taking action with its dollars and its voting power to protect and preserve the dwindling number of family farms that are struggling to survive.</a:t>
            </a:r>
          </a:p>
          <a:p>
            <a:pPr marL="91440" indent="0">
              <a:lnSpc>
                <a:spcPts val="1200"/>
              </a:lnSpc>
              <a:spcBef>
                <a:spcPts val="0"/>
              </a:spcBef>
              <a:buNone/>
            </a:pPr>
            <a:endParaRPr lang="en-US" sz="1200" dirty="0" smtClean="0">
              <a:latin typeface="Calibri" pitchFamily="34" charset="0"/>
            </a:endParaRPr>
          </a:p>
          <a:p>
            <a:pPr marL="91440" indent="0">
              <a:lnSpc>
                <a:spcPts val="1200"/>
              </a:lnSpc>
              <a:spcBef>
                <a:spcPts val="0"/>
              </a:spcBef>
              <a:buNone/>
            </a:pPr>
            <a:r>
              <a:rPr lang="en-US" sz="1200" dirty="0" smtClean="0">
                <a:latin typeface="Calibri" pitchFamily="34" charset="0"/>
              </a:rPr>
              <a:t>The message has already reach Capitol Hill. Congresswoman Chellie Pingree (D, ME) along with Ron Paul (R, TX) and Ed Perlmutter, (D, CO) sponsored the Congressional screening of </a:t>
            </a:r>
            <a:r>
              <a:rPr lang="en-US" sz="1200" i="1" dirty="0" smtClean="0">
                <a:latin typeface="Calibri" pitchFamily="34" charset="0"/>
              </a:rPr>
              <a:t>Farmaggedon</a:t>
            </a:r>
            <a:r>
              <a:rPr lang="en-US" sz="1200" dirty="0" smtClean="0">
                <a:latin typeface="Calibri" pitchFamily="34" charset="0"/>
              </a:rPr>
              <a:t>. Pingree, who is also an organic farmer, wants her colleagues to see the devastating effects regulatory policies are having on small American farms. </a:t>
            </a:r>
            <a:br>
              <a:rPr lang="en-US" sz="1200" dirty="0" smtClean="0">
                <a:latin typeface="Calibri" pitchFamily="34" charset="0"/>
              </a:rPr>
            </a:br>
            <a:endParaRPr lang="en-US" sz="1200" dirty="0" smtClean="0">
              <a:latin typeface="Calibri" pitchFamily="34" charset="0"/>
            </a:endParaRPr>
          </a:p>
          <a:p>
            <a:pPr marL="91440" indent="0">
              <a:lnSpc>
                <a:spcPts val="1200"/>
              </a:lnSpc>
              <a:spcBef>
                <a:spcPts val="0"/>
              </a:spcBef>
              <a:buNone/>
            </a:pPr>
            <a:r>
              <a:rPr lang="en-US" sz="1200" i="1" dirty="0" smtClean="0">
                <a:latin typeface="Calibri" pitchFamily="34" charset="0"/>
              </a:rPr>
              <a:t>Farmaggedon: The Unseen War on American Family Farms</a:t>
            </a:r>
            <a:r>
              <a:rPr lang="en-US" sz="1200" dirty="0" smtClean="0">
                <a:latin typeface="Calibri" pitchFamily="34" charset="0"/>
              </a:rPr>
              <a:t> vividly conveys the stories ( including the now infamous </a:t>
            </a:r>
            <a:r>
              <a:rPr lang="en-US" sz="1200" dirty="0" smtClean="0">
                <a:latin typeface="Calibri" pitchFamily="34" charset="0"/>
                <a:hlinkClick r:id="rId2"/>
              </a:rPr>
              <a:t>Rawesome Food raid</a:t>
            </a:r>
            <a:r>
              <a:rPr lang="en-US" sz="1200" dirty="0" smtClean="0">
                <a:latin typeface="Calibri" pitchFamily="34" charset="0"/>
              </a:rPr>
              <a:t>) of numerous farmers who found themselves on the wrong side of government food policy. It is hard to imagine our government using S.W.A.T. raids to deal with misdemeanors, nor is it easy to fathom agents of the law seizing valuable farm products and equipment, particularly in cases where there is no proof of harm. This movie enables viewers to come face to face with the harsh realities of providing local, fresh and healthy food.”</a:t>
            </a:r>
            <a:r>
              <a:rPr lang="en-US" sz="1100" dirty="0" smtClean="0">
                <a:latin typeface="Calibri" pitchFamily="34" charset="0"/>
              </a:rPr>
              <a:t/>
            </a:r>
            <a:br>
              <a:rPr lang="en-US" sz="1100" dirty="0" smtClean="0">
                <a:latin typeface="Calibri" pitchFamily="34" charset="0"/>
              </a:rPr>
            </a:br>
            <a:endParaRPr lang="en-US" sz="1100" dirty="0">
              <a:latin typeface="Calibri" pitchFamily="34" charset="0"/>
            </a:endParaRPr>
          </a:p>
        </p:txBody>
      </p:sp>
      <p:pic>
        <p:nvPicPr>
          <p:cNvPr id="7" name="Content Placeholder 6" descr="Farmageddon.png">
            <a:hlinkClick r:id="rId3"/>
          </p:cNvPr>
          <p:cNvPicPr>
            <a:picLocks noGrp="1" noChangeAspect="1"/>
          </p:cNvPicPr>
          <p:nvPr>
            <p:ph sz="half" idx="4294967295"/>
          </p:nvPr>
        </p:nvPicPr>
        <p:blipFill>
          <a:blip r:embed="rId4" cstate="print"/>
          <a:stretch>
            <a:fillRect/>
          </a:stretch>
        </p:blipFill>
        <p:spPr>
          <a:xfrm>
            <a:off x="762000" y="1219200"/>
            <a:ext cx="2522538" cy="3733800"/>
          </a:xfrm>
        </p:spPr>
      </p:pic>
      <p:sp>
        <p:nvSpPr>
          <p:cNvPr id="8" name="TextBox 7"/>
          <p:cNvSpPr txBox="1"/>
          <p:nvPr/>
        </p:nvSpPr>
        <p:spPr>
          <a:xfrm>
            <a:off x="381000" y="5105400"/>
            <a:ext cx="3352800" cy="769441"/>
          </a:xfrm>
          <a:prstGeom prst="rect">
            <a:avLst/>
          </a:prstGeom>
          <a:noFill/>
        </p:spPr>
        <p:txBody>
          <a:bodyPr wrap="square" rtlCol="0">
            <a:spAutoFit/>
          </a:bodyPr>
          <a:lstStyle/>
          <a:p>
            <a:pPr marL="228600" indent="-228600">
              <a:buFont typeface="+mj-lt"/>
              <a:buAutoNum type="arabicPeriod"/>
            </a:pPr>
            <a:r>
              <a:rPr lang="en-US" sz="1100" dirty="0" smtClean="0">
                <a:hlinkClick r:id="rId5"/>
              </a:rPr>
              <a:t>40 federal agencies that are armed.</a:t>
            </a:r>
            <a:endParaRPr lang="en-US" sz="1100" dirty="0" smtClean="0"/>
          </a:p>
          <a:p>
            <a:pPr marL="228600" indent="-228600">
              <a:buFont typeface="+mj-lt"/>
              <a:buAutoNum type="arabicPeriod"/>
            </a:pPr>
            <a:r>
              <a:rPr lang="en-US" sz="1100" dirty="0" smtClean="0">
                <a:hlinkClick r:id="rId6"/>
              </a:rPr>
              <a:t>Rand Paul introduces bill to stop fed armed assaults on farmers FAILS 78 to 15 Unbelievable</a:t>
            </a:r>
            <a:r>
              <a:rPr lang="en-US" sz="1100" dirty="0" smtClean="0"/>
              <a:t>.</a:t>
            </a:r>
          </a:p>
          <a:p>
            <a:pPr marL="228600" indent="-228600">
              <a:buFont typeface="+mj-lt"/>
              <a:buAutoNum type="arabicPeriod"/>
            </a:pPr>
            <a:r>
              <a:rPr lang="en-US" sz="1100" dirty="0" smtClean="0">
                <a:hlinkClick r:id="rId7"/>
              </a:rPr>
              <a:t>Find out who the traitor is in your state </a:t>
            </a:r>
            <a:endParaRPr lang="en-US" sz="11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4651248" cy="533400"/>
          </a:xfrm>
        </p:spPr>
        <p:txBody>
          <a:bodyPr>
            <a:normAutofit/>
          </a:bodyPr>
          <a:lstStyle/>
          <a:p>
            <a:r>
              <a:rPr lang="en-US" sz="2000" dirty="0" smtClean="0"/>
              <a:t>Illegal everything by john stossel </a:t>
            </a:r>
            <a:endParaRPr lang="en-US" sz="2000" dirty="0"/>
          </a:p>
        </p:txBody>
      </p:sp>
      <p:sp>
        <p:nvSpPr>
          <p:cNvPr id="6" name="Slide Number Placeholder 5"/>
          <p:cNvSpPr>
            <a:spLocks noGrp="1"/>
          </p:cNvSpPr>
          <p:nvPr>
            <p:ph type="sldNum" sz="quarter" idx="12"/>
          </p:nvPr>
        </p:nvSpPr>
        <p:spPr/>
        <p:txBody>
          <a:bodyPr/>
          <a:lstStyle/>
          <a:p>
            <a:r>
              <a:rPr lang="en-US" dirty="0" smtClean="0"/>
              <a:t>Slide </a:t>
            </a:r>
            <a:fld id="{3B5E910F-68E3-4DAE-BE3B-B0A28B2612EC}" type="slidenum">
              <a:rPr lang="en-US" smtClean="0"/>
              <a:pPr/>
              <a:t>38</a:t>
            </a:fld>
            <a:endParaRPr lang="en-US" dirty="0"/>
          </a:p>
        </p:txBody>
      </p:sp>
      <p:pic>
        <p:nvPicPr>
          <p:cNvPr id="8" name="Content Placeholder 6" descr="EggsInBasket.jpeg"/>
          <p:cNvPicPr>
            <a:picLocks noGrp="1" noChangeAspect="1"/>
          </p:cNvPicPr>
          <p:nvPr>
            <p:ph sz="half" idx="2"/>
          </p:nvPr>
        </p:nvPicPr>
        <p:blipFill>
          <a:blip r:embed="rId2" cstate="print"/>
          <a:stretch>
            <a:fillRect/>
          </a:stretch>
        </p:blipFill>
        <p:spPr>
          <a:xfrm>
            <a:off x="4953000" y="3276600"/>
            <a:ext cx="2943523" cy="2209800"/>
          </a:xfrm>
        </p:spPr>
      </p:pic>
      <p:sp>
        <p:nvSpPr>
          <p:cNvPr id="9" name="TextBox 8"/>
          <p:cNvSpPr txBox="1"/>
          <p:nvPr/>
        </p:nvSpPr>
        <p:spPr>
          <a:xfrm>
            <a:off x="4648200" y="5562600"/>
            <a:ext cx="3733800" cy="830997"/>
          </a:xfrm>
          <a:prstGeom prst="rect">
            <a:avLst/>
          </a:prstGeom>
          <a:gradFill>
            <a:gsLst>
              <a:gs pos="0">
                <a:schemeClr val="tx1">
                  <a:lumMod val="95000"/>
                  <a:alpha val="23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sz="1200" dirty="0" smtClean="0"/>
              <a:t>“The greatest risk we face in today’s world is </a:t>
            </a:r>
            <a:r>
              <a:rPr lang="en-US" sz="1200" b="1" dirty="0" smtClean="0"/>
              <a:t>Sovereign Risk</a:t>
            </a:r>
            <a:r>
              <a:rPr lang="en-US" sz="1200" dirty="0" smtClean="0"/>
              <a:t> – the risk of holding all your eggs in a single sovereign basket – leaving everything to the whims of a single government.” </a:t>
            </a:r>
            <a:r>
              <a:rPr lang="en-US" sz="1200" dirty="0" smtClean="0">
                <a:hlinkClick r:id="rId3"/>
              </a:rPr>
              <a:t>Read the rest of the story here</a:t>
            </a:r>
            <a:endParaRPr lang="en-US" sz="1200" dirty="0"/>
          </a:p>
        </p:txBody>
      </p:sp>
      <p:pic>
        <p:nvPicPr>
          <p:cNvPr id="10" name="Picture 9" descr="1947vs2004RegulationCompare.png"/>
          <p:cNvPicPr>
            <a:picLocks noChangeAspect="1"/>
          </p:cNvPicPr>
          <p:nvPr/>
        </p:nvPicPr>
        <p:blipFill>
          <a:blip r:embed="rId4" cstate="print"/>
          <a:stretch>
            <a:fillRect/>
          </a:stretch>
        </p:blipFill>
        <p:spPr>
          <a:xfrm>
            <a:off x="3657600" y="685800"/>
            <a:ext cx="5267325" cy="2466975"/>
          </a:xfrm>
          <a:prstGeom prst="rect">
            <a:avLst/>
          </a:prstGeom>
        </p:spPr>
      </p:pic>
      <p:pic>
        <p:nvPicPr>
          <p:cNvPr id="12" name="Content Placeholder 11" descr="John-Stossel-Everything-is-.jpg">
            <a:hlinkClick r:id="rId5"/>
          </p:cNvPr>
          <p:cNvPicPr>
            <a:picLocks noGrp="1" noChangeAspect="1"/>
          </p:cNvPicPr>
          <p:nvPr>
            <p:ph sz="half" idx="1"/>
          </p:nvPr>
        </p:nvPicPr>
        <p:blipFill>
          <a:blip r:embed="rId6" cstate="print"/>
          <a:stretch>
            <a:fillRect/>
          </a:stretch>
        </p:blipFill>
        <p:spPr>
          <a:xfrm>
            <a:off x="228600" y="3352800"/>
            <a:ext cx="4191000" cy="2148052"/>
          </a:xfrm>
        </p:spPr>
      </p:pic>
      <p:sp>
        <p:nvSpPr>
          <p:cNvPr id="13" name="TextBox 12"/>
          <p:cNvSpPr txBox="1"/>
          <p:nvPr/>
        </p:nvSpPr>
        <p:spPr>
          <a:xfrm>
            <a:off x="152400" y="5562600"/>
            <a:ext cx="4267200" cy="369332"/>
          </a:xfrm>
          <a:prstGeom prst="rect">
            <a:avLst/>
          </a:prstGeom>
          <a:noFill/>
        </p:spPr>
        <p:txBody>
          <a:bodyPr wrap="square" rtlCol="0">
            <a:spAutoFit/>
          </a:bodyPr>
          <a:lstStyle/>
          <a:p>
            <a:r>
              <a:rPr lang="en-US" dirty="0" smtClean="0"/>
              <a:t>Click on John Stossel’s YouTube Report</a:t>
            </a:r>
            <a:endParaRPr lang="en-US" dirty="0"/>
          </a:p>
        </p:txBody>
      </p:sp>
      <p:sp>
        <p:nvSpPr>
          <p:cNvPr id="11" name="Footer Placeholder 10"/>
          <p:cNvSpPr>
            <a:spLocks noGrp="1"/>
          </p:cNvSpPr>
          <p:nvPr>
            <p:ph type="ftr" sz="quarter" idx="11"/>
          </p:nvPr>
        </p:nvSpPr>
        <p:spPr/>
        <p:txBody>
          <a:bodyPr/>
          <a:lstStyle/>
          <a:p>
            <a:r>
              <a:rPr lang="en-US" dirty="0" smtClean="0"/>
              <a:t>www.FreedomForAllSeasons.org</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81000" y="-76200"/>
            <a:ext cx="10795000" cy="13970000"/>
          </a:xfrm>
          <a:prstGeom prst="rect">
            <a:avLst/>
          </a:prstGeom>
          <a:noFill/>
          <a:ln w="9525">
            <a:noFill/>
            <a:miter lim="800000"/>
            <a:headEnd/>
            <a:tailEnd/>
          </a:ln>
        </p:spPr>
      </p:pic>
      <p:sp>
        <p:nvSpPr>
          <p:cNvPr id="3" name="TextBox 2"/>
          <p:cNvSpPr txBox="1"/>
          <p:nvPr/>
        </p:nvSpPr>
        <p:spPr>
          <a:xfrm>
            <a:off x="8991600" y="228600"/>
            <a:ext cx="1295400" cy="369332"/>
          </a:xfrm>
          <a:prstGeom prst="rect">
            <a:avLst/>
          </a:prstGeom>
          <a:noFill/>
        </p:spPr>
        <p:txBody>
          <a:bodyPr wrap="square" rtlCol="0">
            <a:spAutoFit/>
          </a:bodyPr>
          <a:lstStyle/>
          <a:p>
            <a:pPr algn="ctr"/>
            <a:r>
              <a:rPr lang="en-US" dirty="0" smtClean="0">
                <a:solidFill>
                  <a:schemeClr val="bg1"/>
                </a:solidFill>
              </a:rPr>
              <a:t>Page 1 of 4</a:t>
            </a:r>
            <a:endParaRPr lang="en-US" dirty="0">
              <a:solidFill>
                <a:schemeClr val="bg1"/>
              </a:solidFill>
            </a:endParaRPr>
          </a:p>
        </p:txBody>
      </p:sp>
      <p:sp>
        <p:nvSpPr>
          <p:cNvPr id="4" name="Footer Placeholder 3"/>
          <p:cNvSpPr>
            <a:spLocks noGrp="1"/>
          </p:cNvSpPr>
          <p:nvPr>
            <p:ph type="ftr" sz="quarter" idx="11"/>
          </p:nvPr>
        </p:nvSpPr>
        <p:spPr/>
        <p:txBody>
          <a:bodyPr/>
          <a:lstStyle/>
          <a:p>
            <a:r>
              <a:rPr lang="en-US" dirty="0" smtClean="0"/>
              <a:t>www.FreedomForAllSeasons.org</a:t>
            </a:r>
            <a:endParaRPr lang="en-US" dirty="0"/>
          </a:p>
        </p:txBody>
      </p:sp>
      <p:sp>
        <p:nvSpPr>
          <p:cNvPr id="5" name="TextBox 4"/>
          <p:cNvSpPr txBox="1"/>
          <p:nvPr/>
        </p:nvSpPr>
        <p:spPr>
          <a:xfrm>
            <a:off x="1" y="1371600"/>
            <a:ext cx="6324599" cy="1292662"/>
          </a:xfrm>
          <a:prstGeom prst="rect">
            <a:avLst/>
          </a:prstGeom>
          <a:effectLst>
            <a:glow rad="101600">
              <a:schemeClr val="accent1">
                <a:satMod val="175000"/>
                <a:alpha val="40000"/>
              </a:schemeClr>
            </a:glow>
            <a:outerShdw blurRad="95000" rotWithShape="0">
              <a:srgbClr val="000000">
                <a:alpha val="50000"/>
              </a:srgbClr>
            </a:outerShdw>
            <a:softEdge rad="12700"/>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dirty="0" smtClean="0"/>
              <a:t>“</a:t>
            </a:r>
            <a:r>
              <a:rPr lang="en-US" sz="1600" dirty="0" smtClean="0">
                <a:solidFill>
                  <a:schemeClr val="bg1"/>
                </a:solidFill>
              </a:rPr>
              <a:t>We’ve already started seeing the repercussions of this decision issued November 4</a:t>
            </a:r>
            <a:r>
              <a:rPr lang="en-US" sz="1600" baseline="30000" dirty="0" smtClean="0">
                <a:solidFill>
                  <a:schemeClr val="bg1"/>
                </a:solidFill>
              </a:rPr>
              <a:t>th</a:t>
            </a:r>
            <a:r>
              <a:rPr lang="en-US" sz="1600" dirty="0" smtClean="0">
                <a:solidFill>
                  <a:schemeClr val="bg1"/>
                </a:solidFill>
              </a:rPr>
              <a:t>, 2013.  Nevada rancher Cliven Bundy had been in a 21 – year battle with the BLM</a:t>
            </a:r>
            <a:r>
              <a:rPr lang="en-US" sz="1400" dirty="0" smtClean="0">
                <a:solidFill>
                  <a:schemeClr val="bg1"/>
                </a:solidFill>
              </a:rPr>
              <a:t>, </a:t>
            </a:r>
            <a:r>
              <a:rPr lang="en-US" sz="1600" u="sng" dirty="0" smtClean="0">
                <a:solidFill>
                  <a:schemeClr val="bg1"/>
                </a:solidFill>
              </a:rPr>
              <a:t>but not until after the final Hage decision did BLM take action against him.” </a:t>
            </a:r>
            <a:endParaRPr lang="en-US" sz="1400" u="sng" dirty="0" smtClean="0">
              <a:solidFill>
                <a:schemeClr val="bg1"/>
              </a:solidFill>
            </a:endParaRPr>
          </a:p>
          <a:p>
            <a:r>
              <a:rPr lang="en-US" sz="1400" dirty="0" smtClean="0">
                <a:solidFill>
                  <a:schemeClr val="bg1"/>
                </a:solidFill>
              </a:rPr>
              <a:t>Quote extracted from page 2, 3</a:t>
            </a:r>
            <a:r>
              <a:rPr lang="en-US" sz="1400" baseline="30000" dirty="0" smtClean="0">
                <a:solidFill>
                  <a:schemeClr val="bg1"/>
                </a:solidFill>
              </a:rPr>
              <a:t>rd</a:t>
            </a:r>
            <a:r>
              <a:rPr lang="en-US" sz="1400" dirty="0" smtClean="0">
                <a:solidFill>
                  <a:schemeClr val="bg1"/>
                </a:solidFill>
              </a:rPr>
              <a:t> para. below.</a:t>
            </a:r>
            <a:endParaRPr lang="en-US" sz="1400" dirty="0"/>
          </a:p>
        </p:txBody>
      </p:sp>
      <p:pic>
        <p:nvPicPr>
          <p:cNvPr id="6" name="Picture 5" descr="Encroahment30.jpg"/>
          <p:cNvPicPr>
            <a:picLocks noChangeAspect="1"/>
          </p:cNvPicPr>
          <p:nvPr/>
        </p:nvPicPr>
        <p:blipFill>
          <a:blip r:embed="rId3" cstate="print"/>
          <a:stretch>
            <a:fillRect/>
          </a:stretch>
        </p:blipFill>
        <p:spPr>
          <a:xfrm>
            <a:off x="6553200" y="1219200"/>
            <a:ext cx="3657600" cy="25908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990600"/>
            <a:ext cx="8458200" cy="990600"/>
          </a:xfrm>
        </p:spPr>
        <p:style>
          <a:lnRef idx="1">
            <a:schemeClr val="accent1"/>
          </a:lnRef>
          <a:fillRef idx="2">
            <a:schemeClr val="accent1"/>
          </a:fillRef>
          <a:effectRef idx="1">
            <a:schemeClr val="accent1"/>
          </a:effectRef>
          <a:fontRef idx="minor">
            <a:schemeClr val="dk1"/>
          </a:fontRef>
        </p:style>
        <p:txBody>
          <a:bodyPr>
            <a:noAutofit/>
          </a:bodyPr>
          <a:lstStyle/>
          <a:p>
            <a:r>
              <a:rPr lang="en-US" sz="1400" dirty="0" smtClean="0">
                <a:solidFill>
                  <a:schemeClr val="bg1"/>
                </a:solidFill>
              </a:rPr>
              <a:t>“During the 1970’s the Fish and Wildlife Service (FWS), in conjunction with the Bureau of Land Management (BLM), took  a different approach to get the ranchers to sell. </a:t>
            </a:r>
            <a:r>
              <a:rPr lang="en-US" sz="1400" u="sng" dirty="0" smtClean="0">
                <a:solidFill>
                  <a:schemeClr val="bg1"/>
                </a:solidFill>
              </a:rPr>
              <a:t>Ranchers were told that, “grazing was detrimental to wildlife and must be reduced”.</a:t>
            </a:r>
            <a:r>
              <a:rPr lang="en-US" sz="1400" dirty="0" smtClean="0">
                <a:solidFill>
                  <a:schemeClr val="bg1"/>
                </a:solidFill>
              </a:rPr>
              <a:t>  32 out of 53 permits were revoked and many ranchers were forced to leave. Grazing fees were raised significantly for those who were allowed to remain. Refuge personnel took over the irrigation system claiming it as their own.” Bundy Ranch Blog</a:t>
            </a:r>
            <a:endParaRPr lang="en-US" sz="1400" dirty="0">
              <a:solidFill>
                <a:schemeClr val="bg1"/>
              </a:solidFill>
            </a:endParaRPr>
          </a:p>
        </p:txBody>
      </p:sp>
      <p:pic>
        <p:nvPicPr>
          <p:cNvPr id="4" name="Content Placeholder 3" descr="Malheur National Wildlife Refuge is located roughly south of the town of Burns, Oregon. The refuge area is roughly T shaped with the southernmost base at Frenchglen, the left top at Malheur Lake and the right top at Harney Lake."/>
          <p:cNvPicPr>
            <a:picLocks noGrp="1"/>
          </p:cNvPicPr>
          <p:nvPr>
            <p:ph idx="1"/>
          </p:nvPr>
        </p:nvPicPr>
        <p:blipFill>
          <a:blip r:embed="rId3" cstate="print"/>
          <a:srcRect/>
          <a:stretch>
            <a:fillRect/>
          </a:stretch>
        </p:blipFill>
        <p:spPr bwMode="auto">
          <a:xfrm>
            <a:off x="304800" y="3405187"/>
            <a:ext cx="3429000" cy="2843213"/>
          </a:xfrm>
          <a:prstGeom prst="rect">
            <a:avLst/>
          </a:prstGeom>
          <a:noFill/>
          <a:ln w="9525">
            <a:noFill/>
            <a:miter lim="800000"/>
            <a:headEnd/>
            <a:tailEnd/>
          </a:ln>
        </p:spPr>
      </p:pic>
      <p:pic>
        <p:nvPicPr>
          <p:cNvPr id="5" name="Picture 4" descr="LifeUnderaIronFist.jpg"/>
          <p:cNvPicPr/>
          <p:nvPr/>
        </p:nvPicPr>
        <p:blipFill>
          <a:blip r:embed="rId4" cstate="print"/>
          <a:srcRect/>
          <a:stretch>
            <a:fillRect/>
          </a:stretch>
        </p:blipFill>
        <p:spPr bwMode="auto">
          <a:xfrm>
            <a:off x="3886200" y="3429000"/>
            <a:ext cx="4876800" cy="2438400"/>
          </a:xfrm>
          <a:prstGeom prst="rect">
            <a:avLst/>
          </a:prstGeom>
          <a:noFill/>
          <a:ln w="9525">
            <a:noFill/>
            <a:miter lim="800000"/>
            <a:headEnd/>
            <a:tailEnd/>
          </a:ln>
        </p:spPr>
      </p:pic>
      <p:sp>
        <p:nvSpPr>
          <p:cNvPr id="1025" name="Rectangle 1"/>
          <p:cNvSpPr>
            <a:spLocks noChangeArrowheads="1"/>
          </p:cNvSpPr>
          <p:nvPr/>
        </p:nvSpPr>
        <p:spPr bwMode="auto">
          <a:xfrm>
            <a:off x="3886200" y="5867400"/>
            <a:ext cx="3886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hlinkClick r:id="rId5"/>
              </a:rPr>
              <a:t>Picture credit to:  Paul Driessen - “Life Under an Iron Fist”, article summary and link below</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Slide Number Placeholder 11"/>
          <p:cNvSpPr>
            <a:spLocks noGrp="1"/>
          </p:cNvSpPr>
          <p:nvPr>
            <p:ph type="sldNum" sz="quarter" idx="15"/>
          </p:nvPr>
        </p:nvSpPr>
        <p:spPr/>
        <p:txBody>
          <a:bodyPr/>
          <a:lstStyle/>
          <a:p>
            <a:r>
              <a:rPr lang="en-US" dirty="0" smtClean="0"/>
              <a:t>Slide </a:t>
            </a:r>
            <a:fld id="{C1E6DAA7-14E0-4D9D-9954-79AC580F3E51}" type="slidenum">
              <a:rPr lang="en-US" smtClean="0"/>
              <a:pPr/>
              <a:t>4</a:t>
            </a:fld>
            <a:r>
              <a:rPr lang="en-US" dirty="0" smtClean="0"/>
              <a:t> </a:t>
            </a:r>
            <a:endParaRPr lang="en-US" dirty="0"/>
          </a:p>
        </p:txBody>
      </p:sp>
      <p:sp>
        <p:nvSpPr>
          <p:cNvPr id="7" name="Footer Placeholder 6"/>
          <p:cNvSpPr>
            <a:spLocks noGrp="1"/>
          </p:cNvSpPr>
          <p:nvPr>
            <p:ph type="ftr" sz="quarter" idx="16"/>
          </p:nvPr>
        </p:nvSpPr>
        <p:spPr/>
        <p:txBody>
          <a:bodyPr/>
          <a:lstStyle/>
          <a:p>
            <a:r>
              <a:rPr lang="en-US" dirty="0" smtClean="0"/>
              <a:t>www.FreedomForAllSeasons.org</a:t>
            </a:r>
            <a:endParaRPr lang="en-US" dirty="0"/>
          </a:p>
        </p:txBody>
      </p:sp>
      <p:sp>
        <p:nvSpPr>
          <p:cNvPr id="8" name="TextBox 7"/>
          <p:cNvSpPr txBox="1"/>
          <p:nvPr/>
        </p:nvSpPr>
        <p:spPr>
          <a:xfrm>
            <a:off x="5181600" y="3581400"/>
            <a:ext cx="3429000" cy="584775"/>
          </a:xfrm>
          <a:prstGeom prst="rect">
            <a:avLst/>
          </a:prstGeom>
          <a:noFill/>
        </p:spPr>
        <p:txBody>
          <a:bodyPr wrap="square" rtlCol="0">
            <a:spAutoFit/>
          </a:bodyPr>
          <a:lstStyle/>
          <a:p>
            <a:r>
              <a:rPr lang="en-US" sz="1600" b="1" dirty="0" smtClean="0">
                <a:solidFill>
                  <a:schemeClr val="bg1"/>
                </a:solidFill>
                <a:hlinkClick r:id="rId6"/>
              </a:rPr>
              <a:t>Jury acquits leaders of Malheur wildlife refuge standoff</a:t>
            </a:r>
            <a:endParaRPr lang="en-US" sz="1600" b="1" dirty="0">
              <a:solidFill>
                <a:schemeClr val="bg1"/>
              </a:solidFill>
            </a:endParaRPr>
          </a:p>
        </p:txBody>
      </p:sp>
      <p:sp>
        <p:nvSpPr>
          <p:cNvPr id="10" name="TextBox 9"/>
          <p:cNvSpPr txBox="1"/>
          <p:nvPr/>
        </p:nvSpPr>
        <p:spPr>
          <a:xfrm>
            <a:off x="381000" y="152400"/>
            <a:ext cx="6705600" cy="830997"/>
          </a:xfrm>
          <a:prstGeom prst="rect">
            <a:avLst/>
          </a:prstGeom>
          <a:noFill/>
        </p:spPr>
        <p:txBody>
          <a:bodyPr wrap="square" rtlCol="0">
            <a:spAutoFit/>
          </a:bodyPr>
          <a:lstStyle/>
          <a:p>
            <a:r>
              <a:rPr lang="en-US" sz="2400" dirty="0" smtClean="0">
                <a:solidFill>
                  <a:schemeClr val="bg1"/>
                </a:solidFill>
              </a:rPr>
              <a:t>Second Standoff – </a:t>
            </a:r>
          </a:p>
          <a:p>
            <a:r>
              <a:rPr lang="en-US" sz="2400" dirty="0" smtClean="0">
                <a:solidFill>
                  <a:schemeClr val="bg1"/>
                </a:solidFill>
              </a:rPr>
              <a:t>Bundy’s &amp; Hammond’s vs. The U.S. BLM &amp;  FWS </a:t>
            </a:r>
            <a:endParaRPr lang="en-US" sz="2400" dirty="0">
              <a:solidFill>
                <a:schemeClr val="bg1"/>
              </a:solidFill>
            </a:endParaRPr>
          </a:p>
        </p:txBody>
      </p:sp>
      <p:sp>
        <p:nvSpPr>
          <p:cNvPr id="11" name="TextBox 10"/>
          <p:cNvSpPr txBox="1"/>
          <p:nvPr/>
        </p:nvSpPr>
        <p:spPr>
          <a:xfrm>
            <a:off x="228600" y="2133600"/>
            <a:ext cx="8686800" cy="116955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ts val="1400"/>
              </a:lnSpc>
            </a:pPr>
            <a:r>
              <a:rPr lang="en-US" sz="1400" dirty="0" smtClean="0">
                <a:solidFill>
                  <a:schemeClr val="bg1"/>
                </a:solidFill>
              </a:rPr>
              <a:t>The solution in work is to break up these overreaching  barbaric  agencies.  The next step should be  to stop  all further transfer of public AND private property into any form of public parks , refuges,  etc, without a </a:t>
            </a:r>
            <a:r>
              <a:rPr lang="en-US" sz="1400" u="sng" dirty="0" smtClean="0">
                <a:solidFill>
                  <a:schemeClr val="bg1"/>
                </a:solidFill>
              </a:rPr>
              <a:t>unanimous </a:t>
            </a:r>
            <a:r>
              <a:rPr lang="en-US" sz="1400" dirty="0" smtClean="0">
                <a:solidFill>
                  <a:schemeClr val="bg1"/>
                </a:solidFill>
              </a:rPr>
              <a:t>direct vote by all affected local private property owners.  Locals must take back complete power to save themselves, their land and communities and to stop all land grabs.  Elected and unelected government employees are out of touch of property ownership reality and live in an ivory tower.   So called “representative” systems never work and this is more proof.  </a:t>
            </a:r>
            <a:r>
              <a:rPr lang="en-US" sz="1400" u="sng" dirty="0" smtClean="0">
                <a:solidFill>
                  <a:schemeClr val="bg1"/>
                </a:solidFill>
              </a:rPr>
              <a:t>We are represented without consent. </a:t>
            </a:r>
            <a:endParaRPr lang="en-US" sz="1400" u="sng"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10737850" cy="13150850"/>
          </a:xfrm>
          <a:prstGeom prst="rect">
            <a:avLst/>
          </a:prstGeom>
          <a:noFill/>
          <a:ln w="9525">
            <a:noFill/>
            <a:miter lim="800000"/>
            <a:headEnd/>
            <a:tailEnd/>
          </a:ln>
        </p:spPr>
      </p:pic>
      <p:sp>
        <p:nvSpPr>
          <p:cNvPr id="3" name="Rectangle 2"/>
          <p:cNvSpPr/>
          <p:nvPr/>
        </p:nvSpPr>
        <p:spPr>
          <a:xfrm>
            <a:off x="9123963" y="228600"/>
            <a:ext cx="1247777" cy="369332"/>
          </a:xfrm>
          <a:prstGeom prst="rect">
            <a:avLst/>
          </a:prstGeom>
        </p:spPr>
        <p:txBody>
          <a:bodyPr wrap="none">
            <a:spAutoFit/>
          </a:bodyPr>
          <a:lstStyle/>
          <a:p>
            <a:pPr algn="ctr"/>
            <a:r>
              <a:rPr lang="en-US" dirty="0" smtClean="0">
                <a:solidFill>
                  <a:schemeClr val="bg1"/>
                </a:solidFill>
              </a:rPr>
              <a:t>Page 2 of 4</a:t>
            </a:r>
            <a:endParaRPr lang="en-US" dirty="0">
              <a:solidFill>
                <a:schemeClr val="bg1"/>
              </a:solidFill>
            </a:endParaRPr>
          </a:p>
        </p:txBody>
      </p:sp>
      <p:sp>
        <p:nvSpPr>
          <p:cNvPr id="4" name="Footer Placeholder 3"/>
          <p:cNvSpPr>
            <a:spLocks noGrp="1"/>
          </p:cNvSpPr>
          <p:nvPr>
            <p:ph type="ftr" sz="quarter" idx="11"/>
          </p:nvPr>
        </p:nvSpPr>
        <p:spPr/>
        <p:txBody>
          <a:bodyPr/>
          <a:lstStyle/>
          <a:p>
            <a:r>
              <a:rPr lang="en-US" dirty="0" smtClean="0"/>
              <a:t>www.FreedomForAllSeasons.org</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10769600" cy="12947650"/>
          </a:xfrm>
          <a:prstGeom prst="rect">
            <a:avLst/>
          </a:prstGeom>
          <a:noFill/>
          <a:ln w="9525">
            <a:noFill/>
            <a:miter lim="800000"/>
            <a:headEnd/>
            <a:tailEnd/>
          </a:ln>
        </p:spPr>
      </p:pic>
      <p:sp>
        <p:nvSpPr>
          <p:cNvPr id="3" name="Rectangle 2"/>
          <p:cNvSpPr/>
          <p:nvPr/>
        </p:nvSpPr>
        <p:spPr>
          <a:xfrm>
            <a:off x="9127169" y="228600"/>
            <a:ext cx="1241365" cy="369332"/>
          </a:xfrm>
          <a:prstGeom prst="rect">
            <a:avLst/>
          </a:prstGeom>
        </p:spPr>
        <p:txBody>
          <a:bodyPr wrap="none">
            <a:spAutoFit/>
          </a:bodyPr>
          <a:lstStyle/>
          <a:p>
            <a:pPr algn="ctr"/>
            <a:r>
              <a:rPr lang="en-US" dirty="0" smtClean="0">
                <a:solidFill>
                  <a:schemeClr val="bg1"/>
                </a:solidFill>
              </a:rPr>
              <a:t>Page 3 of 4</a:t>
            </a:r>
            <a:endParaRPr lang="en-US" dirty="0">
              <a:solidFill>
                <a:schemeClr val="bg1"/>
              </a:solidFill>
            </a:endParaRPr>
          </a:p>
        </p:txBody>
      </p:sp>
      <p:sp>
        <p:nvSpPr>
          <p:cNvPr id="4" name="Footer Placeholder 3"/>
          <p:cNvSpPr>
            <a:spLocks noGrp="1"/>
          </p:cNvSpPr>
          <p:nvPr>
            <p:ph type="ftr" sz="quarter" idx="11"/>
          </p:nvPr>
        </p:nvSpPr>
        <p:spPr/>
        <p:txBody>
          <a:bodyPr/>
          <a:lstStyle/>
          <a:p>
            <a:r>
              <a:rPr lang="en-US" dirty="0" smtClean="0"/>
              <a:t>www.FreedomForAllSeasons.org</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10769600" cy="10210800"/>
          </a:xfrm>
          <a:prstGeom prst="rect">
            <a:avLst/>
          </a:prstGeom>
          <a:noFill/>
          <a:ln w="9525">
            <a:noFill/>
            <a:miter lim="800000"/>
            <a:headEnd/>
            <a:tailEnd/>
          </a:ln>
        </p:spPr>
      </p:pic>
      <p:sp>
        <p:nvSpPr>
          <p:cNvPr id="3" name="Rectangle 2"/>
          <p:cNvSpPr/>
          <p:nvPr/>
        </p:nvSpPr>
        <p:spPr>
          <a:xfrm>
            <a:off x="9119154" y="152400"/>
            <a:ext cx="1257395" cy="369332"/>
          </a:xfrm>
          <a:prstGeom prst="rect">
            <a:avLst/>
          </a:prstGeom>
        </p:spPr>
        <p:txBody>
          <a:bodyPr wrap="none">
            <a:spAutoFit/>
          </a:bodyPr>
          <a:lstStyle/>
          <a:p>
            <a:pPr algn="ctr"/>
            <a:r>
              <a:rPr lang="en-US" dirty="0" smtClean="0">
                <a:solidFill>
                  <a:schemeClr val="bg1"/>
                </a:solidFill>
              </a:rPr>
              <a:t>Page 4 of 4</a:t>
            </a:r>
            <a:endParaRPr lang="en-US" dirty="0">
              <a:solidFill>
                <a:schemeClr val="bg1"/>
              </a:solidFill>
            </a:endParaRPr>
          </a:p>
        </p:txBody>
      </p:sp>
      <p:sp>
        <p:nvSpPr>
          <p:cNvPr id="4" name="Footer Placeholder 3"/>
          <p:cNvSpPr>
            <a:spLocks noGrp="1"/>
          </p:cNvSpPr>
          <p:nvPr>
            <p:ph type="ftr" sz="quarter" idx="11"/>
          </p:nvPr>
        </p:nvSpPr>
        <p:spPr/>
        <p:txBody>
          <a:bodyPr/>
          <a:lstStyle/>
          <a:p>
            <a:r>
              <a:rPr lang="en-US" dirty="0" smtClean="0"/>
              <a:t>www.FreedomForAllSeasons.org</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439025" y="6400800"/>
            <a:ext cx="1552575" cy="304800"/>
          </a:xfrm>
        </p:spPr>
        <p:txBody>
          <a:bodyPr/>
          <a:lstStyle/>
          <a:p>
            <a:r>
              <a:rPr lang="en-US" dirty="0" smtClean="0"/>
              <a:t>Page </a:t>
            </a:r>
            <a:fld id="{C1E6DAA7-14E0-4D9D-9954-79AC580F3E51}" type="slidenum">
              <a:rPr lang="en-US" smtClean="0"/>
              <a:pPr/>
              <a:t>43</a:t>
            </a:fld>
            <a:r>
              <a:rPr lang="en-US" dirty="0" smtClean="0"/>
              <a:t> of 20</a:t>
            </a:r>
          </a:p>
          <a:p>
            <a:endParaRPr lang="en-US" dirty="0"/>
          </a:p>
        </p:txBody>
      </p:sp>
      <p:sp>
        <p:nvSpPr>
          <p:cNvPr id="3" name="Title 2"/>
          <p:cNvSpPr>
            <a:spLocks noGrp="1"/>
          </p:cNvSpPr>
          <p:nvPr>
            <p:ph type="title"/>
          </p:nvPr>
        </p:nvSpPr>
        <p:spPr>
          <a:xfrm>
            <a:off x="152400" y="152400"/>
            <a:ext cx="5486400" cy="457200"/>
          </a:xfrm>
        </p:spPr>
        <p:txBody>
          <a:bodyPr>
            <a:noAutofit/>
          </a:bodyPr>
          <a:lstStyle/>
          <a:p>
            <a:r>
              <a:rPr lang="en-US" sz="2400" b="1" dirty="0" smtClean="0">
                <a:solidFill>
                  <a:schemeClr val="bg1"/>
                </a:solidFill>
              </a:rPr>
              <a:t>Where Did the States Go by Jim Beer’s</a:t>
            </a:r>
            <a:endParaRPr lang="en-US" sz="2400" b="1" dirty="0">
              <a:solidFill>
                <a:schemeClr val="bg1"/>
              </a:solidFill>
            </a:endParaRPr>
          </a:p>
        </p:txBody>
      </p:sp>
      <p:pic>
        <p:nvPicPr>
          <p:cNvPr id="5" name="Picture 4" descr="Red-Ink-vs-Oil-Spill.jpg">
            <a:hlinkClick r:id="rId2"/>
          </p:cNvPr>
          <p:cNvPicPr>
            <a:picLocks noChangeAspect="1"/>
          </p:cNvPicPr>
          <p:nvPr/>
        </p:nvPicPr>
        <p:blipFill>
          <a:blip r:embed="rId3" cstate="print"/>
          <a:stretch>
            <a:fillRect/>
          </a:stretch>
        </p:blipFill>
        <p:spPr>
          <a:xfrm>
            <a:off x="5486400" y="76200"/>
            <a:ext cx="850409" cy="577215"/>
          </a:xfrm>
          <a:prstGeom prst="rect">
            <a:avLst/>
          </a:prstGeom>
        </p:spPr>
      </p:pic>
      <p:sp>
        <p:nvSpPr>
          <p:cNvPr id="7" name="TextBox 6"/>
          <p:cNvSpPr txBox="1"/>
          <p:nvPr/>
        </p:nvSpPr>
        <p:spPr>
          <a:xfrm>
            <a:off x="3810000" y="2057400"/>
            <a:ext cx="4800600" cy="276999"/>
          </a:xfrm>
          <a:prstGeom prst="rect">
            <a:avLst/>
          </a:prstGeom>
          <a:noFill/>
        </p:spPr>
        <p:txBody>
          <a:bodyPr wrap="square" rtlCol="0">
            <a:spAutoFit/>
          </a:bodyPr>
          <a:lstStyle/>
          <a:p>
            <a:endParaRPr lang="en-US" sz="1200" dirty="0">
              <a:latin typeface="Arial" pitchFamily="34" charset="0"/>
              <a:cs typeface="Arial" pitchFamily="34" charset="0"/>
            </a:endParaRPr>
          </a:p>
        </p:txBody>
      </p:sp>
      <p:sp>
        <p:nvSpPr>
          <p:cNvPr id="1027" name="Rectangle 3"/>
          <p:cNvSpPr>
            <a:spLocks noChangeArrowheads="1"/>
          </p:cNvSpPr>
          <p:nvPr/>
        </p:nvSpPr>
        <p:spPr bwMode="auto">
          <a:xfrm>
            <a:off x="4495800" y="768489"/>
            <a:ext cx="4419600" cy="563231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 </a:t>
            </a:r>
            <a:r>
              <a:rPr kumimoji="0" lang="en-US" sz="1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Endangered Species Conservation Act in 1969, </a:t>
            </a:r>
            <a:endParaRPr kumimoji="0" lang="en-US" sz="1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Clean Air Act in 1970, </a:t>
            </a:r>
            <a:endParaRPr kumimoji="0" lang="en-US" sz="1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Water Bank Act in 1970, </a:t>
            </a:r>
            <a:endParaRPr kumimoji="0" lang="en-US" sz="1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Founding of the Environmental Protection Agency (EPA) in 1970, </a:t>
            </a:r>
            <a:endParaRPr kumimoji="0" lang="en-US" sz="1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Migratory Bird Treaty with Japan in 1974 (expanded the # of species under federal jurisdiction), </a:t>
            </a:r>
            <a:endParaRPr kumimoji="0" lang="en-US" sz="1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Clean Water Restoration Act of 1966 (expansion) in 1972, </a:t>
            </a:r>
            <a:endParaRPr kumimoji="0" lang="en-US" sz="1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Federal Noxious Weed Act in 1974, </a:t>
            </a:r>
          </a:p>
          <a:p>
            <a:r>
              <a:rPr lang="en-US" sz="1000" dirty="0" smtClean="0">
                <a:solidFill>
                  <a:schemeClr val="bg1"/>
                </a:solidFill>
              </a:rPr>
              <a:t>- Act for the Preservation of American Antiquities in 1976, </a:t>
            </a:r>
          </a:p>
          <a:p>
            <a:r>
              <a:rPr lang="en-US" sz="1000" dirty="0" smtClean="0">
                <a:solidFill>
                  <a:schemeClr val="bg1"/>
                </a:solidFill>
              </a:rPr>
              <a:t>- Airborne Hunting Act in 1976, </a:t>
            </a:r>
          </a:p>
          <a:p>
            <a:r>
              <a:rPr lang="en-US" sz="1000" dirty="0" smtClean="0">
                <a:solidFill>
                  <a:schemeClr val="bg1"/>
                </a:solidFill>
              </a:rPr>
              <a:t>- Animal Welfare Act in 1976, </a:t>
            </a:r>
          </a:p>
          <a:p>
            <a:r>
              <a:rPr lang="en-US" sz="1000" dirty="0" smtClean="0">
                <a:solidFill>
                  <a:schemeClr val="bg1"/>
                </a:solidFill>
              </a:rPr>
              <a:t>- Multiple Use Act (expansion of the 1964 Act) in 1976, </a:t>
            </a:r>
          </a:p>
          <a:p>
            <a:r>
              <a:rPr lang="en-US" sz="1000" dirty="0" smtClean="0">
                <a:solidFill>
                  <a:schemeClr val="bg1"/>
                </a:solidFill>
              </a:rPr>
              <a:t>- Migratory Bird Treaty Act with the Soviet Union in 1976 (expanded the # of species under federal jurisdiction), </a:t>
            </a:r>
          </a:p>
          <a:p>
            <a:r>
              <a:rPr lang="en-US" sz="1000" dirty="0" smtClean="0">
                <a:solidFill>
                  <a:schemeClr val="bg1"/>
                </a:solidFill>
              </a:rPr>
              <a:t>- Coastal Zone Management Act in 1976, </a:t>
            </a:r>
          </a:p>
          <a:p>
            <a:r>
              <a:rPr lang="en-US" sz="1000" dirty="0" smtClean="0">
                <a:solidFill>
                  <a:schemeClr val="bg1"/>
                </a:solidFill>
              </a:rPr>
              <a:t>- Endangered Species Act (replaced Nixon’s 1969 Act) in 1976, </a:t>
            </a:r>
          </a:p>
          <a:p>
            <a:r>
              <a:rPr lang="en-US" sz="1000" dirty="0" smtClean="0">
                <a:solidFill>
                  <a:schemeClr val="bg1"/>
                </a:solidFill>
              </a:rPr>
              <a:t>- Estuarine Areas Act in 1976, </a:t>
            </a:r>
          </a:p>
          <a:p>
            <a:r>
              <a:rPr lang="en-US" sz="1000" dirty="0" smtClean="0">
                <a:solidFill>
                  <a:schemeClr val="bg1"/>
                </a:solidFill>
              </a:rPr>
              <a:t>- Fish and Wildlife Act of 1956 (expansion) in 1976, </a:t>
            </a:r>
          </a:p>
          <a:p>
            <a:r>
              <a:rPr lang="en-US" sz="1000" dirty="0" smtClean="0">
                <a:solidFill>
                  <a:schemeClr val="bg1"/>
                </a:solidFill>
              </a:rPr>
              <a:t>- Fish and Wildlife Coordination Act in 1976, </a:t>
            </a:r>
          </a:p>
          <a:p>
            <a:r>
              <a:rPr lang="en-US" sz="1000" dirty="0" smtClean="0">
                <a:solidFill>
                  <a:schemeClr val="bg1"/>
                </a:solidFill>
              </a:rPr>
              <a:t>- Fishery Conservation and Management Act in 1976, </a:t>
            </a:r>
          </a:p>
          <a:p>
            <a:r>
              <a:rPr lang="en-US" sz="1000" dirty="0" smtClean="0">
                <a:solidFill>
                  <a:schemeClr val="bg1"/>
                </a:solidFill>
              </a:rPr>
              <a:t>- Forest Reserve Act of 1891 – Repealed in 1976, </a:t>
            </a:r>
          </a:p>
          <a:p>
            <a:r>
              <a:rPr lang="en-US" sz="1000" dirty="0" smtClean="0">
                <a:solidFill>
                  <a:schemeClr val="bg1"/>
                </a:solidFill>
              </a:rPr>
              <a:t>- Forest Service Organic Administration Act of 1897 – Revamped in 1976, </a:t>
            </a:r>
          </a:p>
          <a:p>
            <a:r>
              <a:rPr lang="en-US" sz="1000" dirty="0" smtClean="0">
                <a:solidFill>
                  <a:schemeClr val="bg1"/>
                </a:solidFill>
              </a:rPr>
              <a:t>- Fur Seal Act in 1976, </a:t>
            </a:r>
          </a:p>
          <a:p>
            <a:r>
              <a:rPr lang="en-US" sz="1000" dirty="0" smtClean="0">
                <a:solidFill>
                  <a:schemeClr val="bg1"/>
                </a:solidFill>
              </a:rPr>
              <a:t>- Lacey Act (expansions) in 1976, </a:t>
            </a:r>
          </a:p>
          <a:p>
            <a:r>
              <a:rPr lang="en-US" sz="1000" dirty="0" smtClean="0">
                <a:solidFill>
                  <a:schemeClr val="bg1"/>
                </a:solidFill>
              </a:rPr>
              <a:t>- Land and Water Conservation Fund in 1976, </a:t>
            </a:r>
          </a:p>
          <a:p>
            <a:r>
              <a:rPr lang="en-US" sz="1000" dirty="0" smtClean="0">
                <a:solidFill>
                  <a:schemeClr val="bg1"/>
                </a:solidFill>
              </a:rPr>
              <a:t>- Marine Mammal Protection Act in 1976, </a:t>
            </a:r>
          </a:p>
          <a:p>
            <a:r>
              <a:rPr lang="en-US" sz="1000" dirty="0" smtClean="0">
                <a:solidFill>
                  <a:schemeClr val="bg1"/>
                </a:solidFill>
              </a:rPr>
              <a:t>- Migratory Bird Conservation Act in 1976, </a:t>
            </a:r>
          </a:p>
          <a:p>
            <a:r>
              <a:rPr lang="en-US" sz="1000" dirty="0" smtClean="0">
                <a:solidFill>
                  <a:schemeClr val="bg1"/>
                </a:solidFill>
              </a:rPr>
              <a:t>- Migratory Bird Hunting Stamp Act amendments in 1976, </a:t>
            </a:r>
          </a:p>
          <a:p>
            <a:r>
              <a:rPr lang="en-US" sz="1000" dirty="0" smtClean="0">
                <a:solidFill>
                  <a:schemeClr val="bg1"/>
                </a:solidFill>
              </a:rPr>
              <a:t>- Mineral Leasing Act in 1976, </a:t>
            </a:r>
          </a:p>
          <a:p>
            <a:r>
              <a:rPr lang="en-US" sz="1000" dirty="0" smtClean="0">
                <a:solidFill>
                  <a:schemeClr val="bg1"/>
                </a:solidFill>
              </a:rPr>
              <a:t>- Mineral Leasing Act for Acquired Lands in 1976, </a:t>
            </a:r>
          </a:p>
          <a:p>
            <a:r>
              <a:rPr lang="en-US" sz="1000" dirty="0" smtClean="0">
                <a:solidFill>
                  <a:schemeClr val="bg1"/>
                </a:solidFill>
              </a:rPr>
              <a:t>- Multiple Use-Sustained Yield Act of 1960 (amended and constrained) in 1976, </a:t>
            </a:r>
          </a:p>
          <a:p>
            <a:r>
              <a:rPr lang="en-US" sz="1000" dirty="0" smtClean="0">
                <a:solidFill>
                  <a:schemeClr val="bg1"/>
                </a:solidFill>
              </a:rPr>
              <a:t>- National Environmental Policy Act (NEPA) in 1976, </a:t>
            </a:r>
          </a:p>
          <a:p>
            <a:r>
              <a:rPr lang="en-US" sz="1000" dirty="0" smtClean="0">
                <a:solidFill>
                  <a:schemeClr val="bg1"/>
                </a:solidFill>
              </a:rPr>
              <a:t>- National Forest Management Act in 1976, </a:t>
            </a:r>
          </a:p>
          <a:p>
            <a:pPr>
              <a:buFontTx/>
              <a:buChar char="-"/>
            </a:pPr>
            <a:r>
              <a:rPr lang="en-US" sz="1000" dirty="0" smtClean="0">
                <a:solidFill>
                  <a:schemeClr val="bg1"/>
                </a:solidFill>
              </a:rPr>
              <a:t>National Park Service Act in 1976 </a:t>
            </a:r>
          </a:p>
          <a:p>
            <a:r>
              <a:rPr lang="en-US" sz="800" dirty="0" smtClean="0">
                <a:solidFill>
                  <a:schemeClr val="bg1"/>
                </a:solidFill>
              </a:rPr>
              <a:t>-</a:t>
            </a:r>
            <a:r>
              <a:rPr lang="en-US" sz="1000" dirty="0" smtClean="0">
                <a:solidFill>
                  <a:schemeClr val="bg1"/>
                </a:solidFill>
              </a:rPr>
              <a:t>National Wildlife Refuge System Administration Act in 1976,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TextBox 11"/>
          <p:cNvSpPr txBox="1"/>
          <p:nvPr/>
        </p:nvSpPr>
        <p:spPr>
          <a:xfrm>
            <a:off x="152400" y="2971800"/>
            <a:ext cx="3733800" cy="370101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50" dirty="0" smtClean="0">
                <a:solidFill>
                  <a:schemeClr val="bg1"/>
                </a:solidFill>
              </a:rPr>
              <a:t>-  North Pacific Halibut Act in 1976,                </a:t>
            </a:r>
            <a:r>
              <a:rPr lang="en-US" sz="1400" u="sng" dirty="0" smtClean="0">
                <a:solidFill>
                  <a:schemeClr val="bg1"/>
                </a:solidFill>
              </a:rPr>
              <a:t>Table 2 of 2</a:t>
            </a:r>
            <a:endParaRPr lang="en-US" sz="1050" u="sng" dirty="0" smtClean="0">
              <a:solidFill>
                <a:schemeClr val="bg1"/>
              </a:solidFill>
            </a:endParaRPr>
          </a:p>
          <a:p>
            <a:r>
              <a:rPr lang="en-US" sz="1050" dirty="0" smtClean="0">
                <a:solidFill>
                  <a:schemeClr val="bg1"/>
                </a:solidFill>
              </a:rPr>
              <a:t>- Outer Continental Shelf Lands Act of 1953 (expansion) signed in 1976, </a:t>
            </a:r>
          </a:p>
          <a:p>
            <a:r>
              <a:rPr lang="en-US" sz="1050" dirty="0" smtClean="0">
                <a:solidFill>
                  <a:schemeClr val="bg1"/>
                </a:solidFill>
              </a:rPr>
              <a:t>- Plant Pest Act in 1976, </a:t>
            </a:r>
          </a:p>
          <a:p>
            <a:r>
              <a:rPr lang="en-US" sz="1050" dirty="0" smtClean="0">
                <a:solidFill>
                  <a:schemeClr val="bg1"/>
                </a:solidFill>
              </a:rPr>
              <a:t>- Plant Quarantine Act in 1976, </a:t>
            </a:r>
          </a:p>
          <a:p>
            <a:r>
              <a:rPr lang="en-US" sz="1050" dirty="0" smtClean="0">
                <a:solidFill>
                  <a:schemeClr val="bg1"/>
                </a:solidFill>
              </a:rPr>
              <a:t>- Public Health Service Act in 1976, </a:t>
            </a:r>
          </a:p>
          <a:p>
            <a:r>
              <a:rPr lang="en-US" sz="1050" dirty="0" smtClean="0">
                <a:solidFill>
                  <a:schemeClr val="bg1"/>
                </a:solidFill>
              </a:rPr>
              <a:t>- Refuge recreation Act in 1976’ </a:t>
            </a:r>
          </a:p>
          <a:p>
            <a:r>
              <a:rPr lang="en-US" sz="1050" dirty="0" smtClean="0">
                <a:solidFill>
                  <a:schemeClr val="bg1"/>
                </a:solidFill>
              </a:rPr>
              <a:t>- Resource Conservation and Recovery Act in 1976, </a:t>
            </a:r>
          </a:p>
          <a:p>
            <a:r>
              <a:rPr lang="en-US" sz="1050" dirty="0" smtClean="0">
                <a:solidFill>
                  <a:schemeClr val="bg1"/>
                </a:solidFill>
              </a:rPr>
              <a:t>- River and Harbor Act of 1899 (expansion) in 1976, </a:t>
            </a:r>
          </a:p>
          <a:p>
            <a:r>
              <a:rPr lang="en-US" sz="1050" dirty="0" smtClean="0">
                <a:solidFill>
                  <a:schemeClr val="bg1"/>
                </a:solidFill>
              </a:rPr>
              <a:t>- Sikes Act Extension in 1976, </a:t>
            </a:r>
          </a:p>
          <a:p>
            <a:r>
              <a:rPr lang="en-US" sz="1050" dirty="0" smtClean="0">
                <a:solidFill>
                  <a:schemeClr val="bg1"/>
                </a:solidFill>
              </a:rPr>
              <a:t>- Sockeye Salmon or Pink Salmon Fishing Act in 1976, </a:t>
            </a:r>
          </a:p>
          <a:p>
            <a:r>
              <a:rPr lang="en-US" sz="1050" dirty="0" smtClean="0">
                <a:solidFill>
                  <a:schemeClr val="bg1"/>
                </a:solidFill>
              </a:rPr>
              <a:t>- Submerged Lands Act in 1976, </a:t>
            </a:r>
          </a:p>
          <a:p>
            <a:r>
              <a:rPr lang="en-US" sz="1050" dirty="0" smtClean="0">
                <a:solidFill>
                  <a:schemeClr val="bg1"/>
                </a:solidFill>
              </a:rPr>
              <a:t>- Taylor Grazing Act (restrictions) in 1976, </a:t>
            </a:r>
          </a:p>
          <a:p>
            <a:r>
              <a:rPr lang="en-US" sz="1050" dirty="0" smtClean="0">
                <a:solidFill>
                  <a:schemeClr val="bg1"/>
                </a:solidFill>
              </a:rPr>
              <a:t>- Toxic Substances Control Act in 1976, </a:t>
            </a:r>
          </a:p>
          <a:p>
            <a:r>
              <a:rPr lang="en-US" sz="1050" dirty="0" smtClean="0">
                <a:solidFill>
                  <a:schemeClr val="bg1"/>
                </a:solidFill>
              </a:rPr>
              <a:t>- Tuna Convention Act of 1950 (destroyed tuna businesses) in 1976, </a:t>
            </a:r>
          </a:p>
          <a:p>
            <a:r>
              <a:rPr lang="en-US" sz="1050" dirty="0" smtClean="0">
                <a:solidFill>
                  <a:schemeClr val="bg1"/>
                </a:solidFill>
              </a:rPr>
              <a:t>- Water Bank Act of 1970 (expansion) in 1976, </a:t>
            </a:r>
          </a:p>
          <a:p>
            <a:r>
              <a:rPr lang="en-US" sz="1050" dirty="0" smtClean="0">
                <a:solidFill>
                  <a:schemeClr val="bg1"/>
                </a:solidFill>
              </a:rPr>
              <a:t>- Whaling Convention Act of 1949 (restrictions destroyed US whaling) in 1976, </a:t>
            </a:r>
          </a:p>
          <a:p>
            <a:r>
              <a:rPr lang="en-US" sz="1050" dirty="0" smtClean="0">
                <a:solidFill>
                  <a:schemeClr val="bg1"/>
                </a:solidFill>
              </a:rPr>
              <a:t>- Wild Free-Roaming Horses and Burros Act in 1976, </a:t>
            </a:r>
          </a:p>
          <a:p>
            <a:r>
              <a:rPr lang="en-US" sz="1050" dirty="0" smtClean="0">
                <a:solidFill>
                  <a:schemeClr val="bg1"/>
                </a:solidFill>
              </a:rPr>
              <a:t>- Wilderness Act of 1964 (expanded and strengthened) in 1976</a:t>
            </a:r>
            <a:r>
              <a:rPr lang="en-US" sz="1050" dirty="0" smtClean="0"/>
              <a:t>. </a:t>
            </a:r>
          </a:p>
        </p:txBody>
      </p:sp>
      <p:sp>
        <p:nvSpPr>
          <p:cNvPr id="13" name="TextBox 12"/>
          <p:cNvSpPr txBox="1"/>
          <p:nvPr/>
        </p:nvSpPr>
        <p:spPr>
          <a:xfrm>
            <a:off x="7391400" y="914400"/>
            <a:ext cx="1295400" cy="307777"/>
          </a:xfrm>
          <a:prstGeom prst="rect">
            <a:avLst/>
          </a:prstGeom>
          <a:noFill/>
        </p:spPr>
        <p:txBody>
          <a:bodyPr wrap="square" rtlCol="0">
            <a:spAutoFit/>
          </a:bodyPr>
          <a:lstStyle/>
          <a:p>
            <a:r>
              <a:rPr lang="en-US" sz="1400" u="sng" dirty="0" smtClean="0">
                <a:solidFill>
                  <a:schemeClr val="bg1"/>
                </a:solidFill>
              </a:rPr>
              <a:t>Table 1 of 2</a:t>
            </a:r>
            <a:endParaRPr lang="en-US" sz="1400" u="sng" dirty="0">
              <a:solidFill>
                <a:schemeClr val="bg1"/>
              </a:solidFill>
            </a:endParaRPr>
          </a:p>
        </p:txBody>
      </p:sp>
      <p:sp>
        <p:nvSpPr>
          <p:cNvPr id="14" name="TextBox 13"/>
          <p:cNvSpPr txBox="1"/>
          <p:nvPr/>
        </p:nvSpPr>
        <p:spPr>
          <a:xfrm>
            <a:off x="228600" y="685800"/>
            <a:ext cx="4114800" cy="63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nSpc>
                <a:spcPts val="1400"/>
              </a:lnSpc>
            </a:pPr>
            <a:r>
              <a:rPr lang="en-US" sz="1200" dirty="0" smtClean="0">
                <a:solidFill>
                  <a:schemeClr val="bg1"/>
                </a:solidFill>
              </a:rPr>
              <a:t>Jim Beers is a retired US Fish &amp; Wildlife Service Wildlife Biologist, Special Agent, Refuge Manager, Wetlands Biologist, and Congressional Fellow. </a:t>
            </a:r>
            <a:endParaRPr lang="en-US" sz="1200" b="1" dirty="0">
              <a:solidFill>
                <a:schemeClr val="bg1"/>
              </a:solidFill>
            </a:endParaRPr>
          </a:p>
        </p:txBody>
      </p:sp>
      <p:sp>
        <p:nvSpPr>
          <p:cNvPr id="10" name="Footer Placeholder 9"/>
          <p:cNvSpPr>
            <a:spLocks noGrp="1"/>
          </p:cNvSpPr>
          <p:nvPr>
            <p:ph type="ftr" sz="quarter" idx="11"/>
          </p:nvPr>
        </p:nvSpPr>
        <p:spPr>
          <a:xfrm>
            <a:off x="3200400" y="6324600"/>
            <a:ext cx="3048000" cy="384048"/>
          </a:xfrm>
        </p:spPr>
        <p:txBody>
          <a:bodyPr/>
          <a:lstStyle/>
          <a:p>
            <a:r>
              <a:rPr lang="en-US" dirty="0" smtClean="0"/>
              <a:t>www.FreedomForAllSeasons.org</a:t>
            </a:r>
            <a:endParaRPr lang="en-US" dirty="0"/>
          </a:p>
        </p:txBody>
      </p:sp>
      <p:sp>
        <p:nvSpPr>
          <p:cNvPr id="11" name="TextBox 10"/>
          <p:cNvSpPr txBox="1"/>
          <p:nvPr/>
        </p:nvSpPr>
        <p:spPr>
          <a:xfrm>
            <a:off x="152400" y="1447800"/>
            <a:ext cx="4267200" cy="1384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200" dirty="0" smtClean="0">
                <a:solidFill>
                  <a:schemeClr val="bg1"/>
                </a:solidFill>
              </a:rPr>
              <a:t>“Is anyone really surprised that USFWS bureaucrats can lie like communists or BLM “enforcers” look and act like they just stepped out of some grainy black and white German newsreel of rampaging  thugs in 1930’s Munich?  Is anyone really in doubt about why the State fish and wildlife agencies are </a:t>
            </a:r>
          </a:p>
          <a:p>
            <a:r>
              <a:rPr lang="en-US" sz="1200" dirty="0" smtClean="0">
                <a:solidFill>
                  <a:schemeClr val="bg1"/>
                </a:solidFill>
              </a:rPr>
              <a:t>little more that AA and AAA Minor League teams for the Major League bureaucracies run out of  Washington?” J. Beers</a:t>
            </a:r>
            <a:endParaRPr lang="en-US" sz="1200" dirty="0">
              <a:solidFill>
                <a:schemeClr val="bg1"/>
              </a:solidFill>
            </a:endParaRPr>
          </a:p>
        </p:txBody>
      </p:sp>
      <p:sp>
        <p:nvSpPr>
          <p:cNvPr id="15" name="TextBox 14"/>
          <p:cNvSpPr txBox="1"/>
          <p:nvPr/>
        </p:nvSpPr>
        <p:spPr>
          <a:xfrm>
            <a:off x="6477000" y="152400"/>
            <a:ext cx="23622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solidFill>
                  <a:schemeClr val="bg1"/>
                </a:solidFill>
                <a:latin typeface="Calibri" pitchFamily="34" charset="0"/>
              </a:rPr>
              <a:t>Click on map to read Jim’s Wisdom re. US BLM &amp; FWS</a:t>
            </a:r>
            <a:endParaRPr lang="en-US" sz="1400" dirty="0">
              <a:solidFill>
                <a:schemeClr val="bg1"/>
              </a:solidFill>
              <a:latin typeface="Calibri"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www.FreedomForAllSeasons.org</a:t>
            </a:r>
            <a:endParaRPr lang="en-US" dirty="0"/>
          </a:p>
        </p:txBody>
      </p:sp>
      <p:sp>
        <p:nvSpPr>
          <p:cNvPr id="3" name="Slide Number Placeholder 2"/>
          <p:cNvSpPr>
            <a:spLocks noGrp="1"/>
          </p:cNvSpPr>
          <p:nvPr>
            <p:ph type="sldNum" sz="quarter" idx="12"/>
          </p:nvPr>
        </p:nvSpPr>
        <p:spPr/>
        <p:txBody>
          <a:bodyPr/>
          <a:lstStyle/>
          <a:p>
            <a:pPr algn="ctr"/>
            <a:r>
              <a:rPr lang="en-US" dirty="0" smtClean="0"/>
              <a:t>Slide </a:t>
            </a:r>
            <a:fld id="{C1E6DAA7-14E0-4D9D-9954-79AC580F3E51}" type="slidenum">
              <a:rPr lang="en-US" smtClean="0"/>
              <a:pPr algn="ctr"/>
              <a:t>44</a:t>
            </a:fld>
            <a:r>
              <a:rPr lang="en-US" dirty="0" smtClean="0"/>
              <a:t> </a:t>
            </a:r>
          </a:p>
          <a:p>
            <a:endParaRPr lang="en-US" dirty="0"/>
          </a:p>
        </p:txBody>
      </p:sp>
      <p:sp>
        <p:nvSpPr>
          <p:cNvPr id="4" name="Title 3"/>
          <p:cNvSpPr>
            <a:spLocks noGrp="1"/>
          </p:cNvSpPr>
          <p:nvPr>
            <p:ph type="title"/>
          </p:nvPr>
        </p:nvSpPr>
        <p:spPr>
          <a:xfrm>
            <a:off x="381000" y="304800"/>
            <a:ext cx="6705600" cy="533400"/>
          </a:xfrm>
        </p:spPr>
        <p:txBody>
          <a:bodyPr>
            <a:noAutofit/>
          </a:bodyPr>
          <a:lstStyle/>
          <a:p>
            <a:r>
              <a:rPr lang="en-US" sz="2000" b="1" dirty="0" smtClean="0">
                <a:solidFill>
                  <a:schemeClr val="bg1"/>
                </a:solidFill>
              </a:rPr>
              <a:t>How  National  Forests  and  BLM  Lands  are  Being  Used</a:t>
            </a:r>
            <a:endParaRPr lang="en-US" sz="2000" b="1" dirty="0">
              <a:solidFill>
                <a:schemeClr val="bg1"/>
              </a:solidFill>
            </a:endParaRPr>
          </a:p>
        </p:txBody>
      </p:sp>
      <p:pic>
        <p:nvPicPr>
          <p:cNvPr id="5" name="Picture 4" descr="A-New-Landscape-Agenda-USA.png">
            <a:hlinkClick r:id="rId2"/>
          </p:cNvPr>
          <p:cNvPicPr>
            <a:picLocks noChangeAspect="1"/>
          </p:cNvPicPr>
          <p:nvPr/>
        </p:nvPicPr>
        <p:blipFill>
          <a:blip r:embed="rId3" cstate="print"/>
          <a:stretch>
            <a:fillRect/>
          </a:stretch>
        </p:blipFill>
        <p:spPr>
          <a:xfrm>
            <a:off x="304800" y="1295400"/>
            <a:ext cx="6553200" cy="4823909"/>
          </a:xfrm>
          <a:prstGeom prst="rect">
            <a:avLst/>
          </a:prstGeom>
        </p:spPr>
      </p:pic>
      <p:sp>
        <p:nvSpPr>
          <p:cNvPr id="6" name="TextBox 5"/>
          <p:cNvSpPr txBox="1"/>
          <p:nvPr/>
        </p:nvSpPr>
        <p:spPr>
          <a:xfrm>
            <a:off x="7010400" y="1600201"/>
            <a:ext cx="1828800" cy="800219"/>
          </a:xfrm>
          <a:prstGeom prst="rect">
            <a:avLst/>
          </a:prstGeom>
          <a:noFill/>
        </p:spPr>
        <p:txBody>
          <a:bodyPr wrap="square" rtlCol="0">
            <a:spAutoFit/>
          </a:bodyPr>
          <a:lstStyle/>
          <a:p>
            <a:pPr marL="182880" indent="-182880">
              <a:buFont typeface="Arial" pitchFamily="34" charset="0"/>
              <a:buChar char="•"/>
            </a:pPr>
            <a:r>
              <a:rPr lang="en-US" sz="1600" dirty="0" smtClean="0">
                <a:hlinkClick r:id="rId2"/>
              </a:rPr>
              <a:t>Click on map to read.</a:t>
            </a:r>
            <a:endParaRPr lang="en-US" sz="1600" dirty="0" smtClean="0"/>
          </a:p>
          <a:p>
            <a:pPr marL="182880" indent="-182880">
              <a:buFont typeface="Arial" pitchFamily="34" charset="0"/>
              <a:buChar char="•"/>
            </a:pPr>
            <a:endParaRPr lang="en-US" sz="1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52400"/>
            <a:ext cx="6477000" cy="685800"/>
          </a:xfrm>
        </p:spPr>
        <p:txBody>
          <a:bodyPr>
            <a:normAutofit fontScale="90000"/>
          </a:bodyPr>
          <a:lstStyle/>
          <a:p>
            <a:pPr>
              <a:spcBef>
                <a:spcPts val="600"/>
              </a:spcBef>
              <a:spcAft>
                <a:spcPts val="600"/>
              </a:spcAft>
            </a:pPr>
            <a:r>
              <a:rPr lang="en-US" sz="1600" dirty="0" smtClean="0"/>
              <a:t/>
            </a:r>
            <a:br>
              <a:rPr lang="en-US" sz="1600" dirty="0" smtClean="0"/>
            </a:br>
            <a:r>
              <a:rPr lang="en-US" sz="1800" dirty="0" smtClean="0">
                <a:solidFill>
                  <a:schemeClr val="bg1"/>
                </a:solidFill>
              </a:rPr>
              <a:t>P</a:t>
            </a:r>
            <a:r>
              <a:rPr lang="en-US" sz="2000" dirty="0" smtClean="0">
                <a:solidFill>
                  <a:schemeClr val="bg1"/>
                </a:solidFill>
              </a:rPr>
              <a:t>unishing  the  Collective   for  “Crimes”  of  the Individual  Free  Will   </a:t>
            </a:r>
            <a:br>
              <a:rPr lang="en-US" sz="2000" dirty="0" smtClean="0">
                <a:solidFill>
                  <a:schemeClr val="bg1"/>
                </a:solidFill>
              </a:rPr>
            </a:br>
            <a:r>
              <a:rPr lang="en-US" sz="2000" dirty="0" smtClean="0">
                <a:solidFill>
                  <a:schemeClr val="bg1"/>
                </a:solidFill>
              </a:rPr>
              <a:t>or  How  the  Lies  are  Created  and Continue (don’t skip this slide)</a:t>
            </a:r>
            <a:endParaRPr lang="en-US" sz="1800" dirty="0">
              <a:solidFill>
                <a:schemeClr val="bg1"/>
              </a:solidFill>
            </a:endParaRPr>
          </a:p>
        </p:txBody>
      </p:sp>
      <p:pic>
        <p:nvPicPr>
          <p:cNvPr id="5" name="Picture 4" descr="Going-Bananas.jpg"/>
          <p:cNvPicPr>
            <a:picLocks noChangeAspect="1"/>
          </p:cNvPicPr>
          <p:nvPr/>
        </p:nvPicPr>
        <p:blipFill>
          <a:blip r:embed="rId2" cstate="print"/>
          <a:stretch>
            <a:fillRect/>
          </a:stretch>
        </p:blipFill>
        <p:spPr>
          <a:xfrm>
            <a:off x="304800" y="762000"/>
            <a:ext cx="8382000" cy="5410200"/>
          </a:xfrm>
          <a:prstGeom prst="rect">
            <a:avLst/>
          </a:prstGeom>
        </p:spPr>
      </p:pic>
      <p:sp>
        <p:nvSpPr>
          <p:cNvPr id="7" name="TextBox 6"/>
          <p:cNvSpPr txBox="1"/>
          <p:nvPr/>
        </p:nvSpPr>
        <p:spPr>
          <a:xfrm>
            <a:off x="3886200" y="6172200"/>
            <a:ext cx="2743200" cy="276999"/>
          </a:xfrm>
          <a:prstGeom prst="rect">
            <a:avLst/>
          </a:prstGeom>
          <a:noFill/>
        </p:spPr>
        <p:txBody>
          <a:bodyPr wrap="square" rtlCol="0">
            <a:spAutoFit/>
          </a:bodyPr>
          <a:lstStyle/>
          <a:p>
            <a:r>
              <a:rPr lang="en-US" sz="1200" b="1" dirty="0" smtClean="0">
                <a:solidFill>
                  <a:schemeClr val="bg1"/>
                </a:solidFill>
              </a:rPr>
              <a:t>Note - Site is no longer active</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4572000" cy="533400"/>
          </a:xfrm>
        </p:spPr>
        <p:txBody>
          <a:bodyPr>
            <a:noAutofit/>
          </a:bodyPr>
          <a:lstStyle/>
          <a:p>
            <a:pPr algn="ctr"/>
            <a:r>
              <a:rPr lang="en-US" sz="2400" dirty="0" smtClean="0">
                <a:solidFill>
                  <a:schemeClr val="bg1"/>
                </a:solidFill>
              </a:rPr>
              <a:t>Governments Can Be Limited Lie</a:t>
            </a:r>
            <a:endParaRPr lang="en-US" sz="2000" dirty="0">
              <a:solidFill>
                <a:schemeClr val="bg1"/>
              </a:solidFill>
            </a:endParaRPr>
          </a:p>
        </p:txBody>
      </p:sp>
      <p:sp>
        <p:nvSpPr>
          <p:cNvPr id="6" name="Slide Number Placeholder 5"/>
          <p:cNvSpPr>
            <a:spLocks noGrp="1"/>
          </p:cNvSpPr>
          <p:nvPr>
            <p:ph type="sldNum" sz="quarter" idx="12"/>
          </p:nvPr>
        </p:nvSpPr>
        <p:spPr/>
        <p:txBody>
          <a:bodyPr/>
          <a:lstStyle/>
          <a:p>
            <a:r>
              <a:rPr lang="en-US" dirty="0" smtClean="0"/>
              <a:t>Slide </a:t>
            </a:r>
            <a:fld id="{3B5E910F-68E3-4DAE-BE3B-B0A28B2612EC}" type="slidenum">
              <a:rPr lang="en-US" smtClean="0"/>
              <a:pPr/>
              <a:t>46</a:t>
            </a:fld>
            <a:endParaRPr lang="en-US" dirty="0"/>
          </a:p>
        </p:txBody>
      </p:sp>
      <p:sp>
        <p:nvSpPr>
          <p:cNvPr id="10" name="TextBox 9"/>
          <p:cNvSpPr txBox="1"/>
          <p:nvPr/>
        </p:nvSpPr>
        <p:spPr>
          <a:xfrm>
            <a:off x="7086600" y="990600"/>
            <a:ext cx="1905000" cy="470898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182880" indent="-182880">
              <a:lnSpc>
                <a:spcPts val="1200"/>
              </a:lnSpc>
              <a:spcBef>
                <a:spcPts val="600"/>
              </a:spcBef>
              <a:buFont typeface="+mj-lt"/>
              <a:buAutoNum type="arabicParenR"/>
            </a:pPr>
            <a:r>
              <a:rPr lang="en-US" sz="1400" dirty="0" smtClean="0">
                <a:solidFill>
                  <a:schemeClr val="bg1"/>
                </a:solidFill>
                <a:latin typeface="Calibri" pitchFamily="34" charset="0"/>
              </a:rPr>
              <a:t>This graph speaks for itself derived from  over 10 years of research.</a:t>
            </a:r>
          </a:p>
          <a:p>
            <a:pPr marL="182880" indent="-182880">
              <a:lnSpc>
                <a:spcPts val="1200"/>
              </a:lnSpc>
              <a:spcBef>
                <a:spcPts val="600"/>
              </a:spcBef>
              <a:buFont typeface="+mj-lt"/>
              <a:buAutoNum type="arabicParenR"/>
            </a:pPr>
            <a:r>
              <a:rPr lang="en-US" sz="1400" dirty="0" smtClean="0">
                <a:solidFill>
                  <a:schemeClr val="bg1"/>
                </a:solidFill>
                <a:latin typeface="Calibri" pitchFamily="34" charset="0"/>
              </a:rPr>
              <a:t>The message is we are slaves until a critical mass awaken to the reality that  an enlighten society is self governing requiring less  government NOT more.</a:t>
            </a:r>
          </a:p>
          <a:p>
            <a:pPr marL="182880" indent="-182880">
              <a:lnSpc>
                <a:spcPts val="1200"/>
              </a:lnSpc>
              <a:spcBef>
                <a:spcPts val="600"/>
              </a:spcBef>
              <a:buFont typeface="+mj-lt"/>
              <a:buAutoNum type="arabicParenR"/>
            </a:pPr>
            <a:r>
              <a:rPr lang="en-US" sz="1400" dirty="0" smtClean="0">
                <a:solidFill>
                  <a:schemeClr val="bg1"/>
                </a:solidFill>
                <a:latin typeface="Calibri" pitchFamily="34" charset="0"/>
              </a:rPr>
              <a:t>Societies which vote in more government and more public infrastructure to  replace and oversee what they fear in the private  voluntary sectors suffocate everyone to death by a self fulfilling paradigm of false flag fear and power mongering snuffing out what they arrogantly pretend they are protecting</a:t>
            </a:r>
            <a:r>
              <a:rPr lang="en-US" sz="1200" dirty="0" smtClean="0">
                <a:latin typeface="Calibri" pitchFamily="34" charset="0"/>
              </a:rPr>
              <a:t>.</a:t>
            </a:r>
            <a:endParaRPr lang="en-US" sz="1200" dirty="0">
              <a:latin typeface="Calibri" pitchFamily="34" charset="0"/>
            </a:endParaRPr>
          </a:p>
        </p:txBody>
      </p:sp>
      <p:sp>
        <p:nvSpPr>
          <p:cNvPr id="11" name="Footer Placeholder 10"/>
          <p:cNvSpPr>
            <a:spLocks noGrp="1"/>
          </p:cNvSpPr>
          <p:nvPr>
            <p:ph type="ftr" sz="quarter" idx="11"/>
          </p:nvPr>
        </p:nvSpPr>
        <p:spPr/>
        <p:txBody>
          <a:bodyPr/>
          <a:lstStyle/>
          <a:p>
            <a:r>
              <a:rPr lang="en-US" dirty="0" smtClean="0"/>
              <a:t>www.FreedomForAllSeasons.org</a:t>
            </a:r>
            <a:endParaRPr lang="en-US" dirty="0"/>
          </a:p>
        </p:txBody>
      </p:sp>
      <p:pic>
        <p:nvPicPr>
          <p:cNvPr id="13" name="Picture 12" descr="The-Devolution-of-Man-Made-.jpg"/>
          <p:cNvPicPr>
            <a:picLocks noChangeAspect="1"/>
          </p:cNvPicPr>
          <p:nvPr/>
        </p:nvPicPr>
        <p:blipFill>
          <a:blip r:embed="rId2" cstate="print"/>
          <a:stretch>
            <a:fillRect/>
          </a:stretch>
        </p:blipFill>
        <p:spPr>
          <a:xfrm>
            <a:off x="207880" y="825345"/>
            <a:ext cx="6802520" cy="5270655"/>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152400"/>
            <a:ext cx="5791200" cy="762000"/>
          </a:xfrm>
        </p:spPr>
        <p:txBody>
          <a:bodyPr>
            <a:noAutofit/>
          </a:bodyPr>
          <a:lstStyle/>
          <a:p>
            <a:r>
              <a:rPr lang="en-US" sz="2400" dirty="0" smtClean="0">
                <a:solidFill>
                  <a:schemeClr val="bg1"/>
                </a:solidFill>
              </a:rPr>
              <a:t>The geopolitical flow of de facto laws  – </a:t>
            </a:r>
            <a:br>
              <a:rPr lang="en-US" sz="2400" dirty="0" smtClean="0">
                <a:solidFill>
                  <a:schemeClr val="bg1"/>
                </a:solidFill>
              </a:rPr>
            </a:br>
            <a:r>
              <a:rPr lang="en-US" sz="2400" dirty="0" smtClean="0">
                <a:solidFill>
                  <a:schemeClr val="bg1"/>
                </a:solidFill>
              </a:rPr>
              <a:t>The current model of global to local control </a:t>
            </a:r>
            <a:endParaRPr lang="en-US" sz="2400" dirty="0">
              <a:solidFill>
                <a:schemeClr val="bg1"/>
              </a:solidFill>
            </a:endParaRPr>
          </a:p>
        </p:txBody>
      </p:sp>
      <p:pic>
        <p:nvPicPr>
          <p:cNvPr id="5" name="Picture 4" descr="Hierarcy-of-GeoPolitical-Fl.png"/>
          <p:cNvPicPr>
            <a:picLocks noChangeAspect="1"/>
          </p:cNvPicPr>
          <p:nvPr/>
        </p:nvPicPr>
        <p:blipFill>
          <a:blip r:embed="rId2" cstate="print"/>
          <a:stretch>
            <a:fillRect/>
          </a:stretch>
        </p:blipFill>
        <p:spPr>
          <a:xfrm>
            <a:off x="685800" y="914400"/>
            <a:ext cx="7696200" cy="5181600"/>
          </a:xfrm>
          <a:prstGeom prst="rect">
            <a:avLst/>
          </a:prstGeom>
        </p:spPr>
      </p:pic>
      <p:sp>
        <p:nvSpPr>
          <p:cNvPr id="6" name="Footer Placeholder 5"/>
          <p:cNvSpPr>
            <a:spLocks noGrp="1"/>
          </p:cNvSpPr>
          <p:nvPr>
            <p:ph type="ftr" sz="quarter" idx="11"/>
          </p:nvPr>
        </p:nvSpPr>
        <p:spPr/>
        <p:txBody>
          <a:bodyPr/>
          <a:lstStyle/>
          <a:p>
            <a:r>
              <a:rPr lang="en-US" dirty="0" smtClean="0"/>
              <a:t>www.FreedomForAllSeasons.org</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www.FreedomForAllSeasons.org</a:t>
            </a:r>
            <a:endParaRPr lang="en-US" dirty="0"/>
          </a:p>
        </p:txBody>
      </p:sp>
      <p:sp>
        <p:nvSpPr>
          <p:cNvPr id="3" name="Slide Number Placeholder 2"/>
          <p:cNvSpPr>
            <a:spLocks noGrp="1"/>
          </p:cNvSpPr>
          <p:nvPr>
            <p:ph type="sldNum" sz="quarter" idx="12"/>
          </p:nvPr>
        </p:nvSpPr>
        <p:spPr/>
        <p:txBody>
          <a:bodyPr/>
          <a:lstStyle/>
          <a:p>
            <a:pPr algn="ctr"/>
            <a:r>
              <a:rPr lang="en-US" dirty="0" smtClean="0"/>
              <a:t>Slide </a:t>
            </a:r>
            <a:fld id="{C1E6DAA7-14E0-4D9D-9954-79AC580F3E51}" type="slidenum">
              <a:rPr lang="en-US" smtClean="0"/>
              <a:pPr algn="ctr"/>
              <a:t>48</a:t>
            </a:fld>
            <a:r>
              <a:rPr lang="en-US" dirty="0" smtClean="0"/>
              <a:t> </a:t>
            </a:r>
          </a:p>
          <a:p>
            <a:endParaRPr lang="en-US" dirty="0"/>
          </a:p>
        </p:txBody>
      </p:sp>
      <p:sp>
        <p:nvSpPr>
          <p:cNvPr id="4" name="Title 3"/>
          <p:cNvSpPr>
            <a:spLocks noGrp="1"/>
          </p:cNvSpPr>
          <p:nvPr>
            <p:ph type="title"/>
          </p:nvPr>
        </p:nvSpPr>
        <p:spPr>
          <a:xfrm>
            <a:off x="457200" y="152400"/>
            <a:ext cx="5410200" cy="609600"/>
          </a:xfrm>
        </p:spPr>
        <p:txBody>
          <a:bodyPr>
            <a:normAutofit/>
          </a:bodyPr>
          <a:lstStyle/>
          <a:p>
            <a:r>
              <a:rPr lang="en-US" sz="2800" dirty="0" smtClean="0">
                <a:solidFill>
                  <a:schemeClr val="bg1"/>
                </a:solidFill>
              </a:rPr>
              <a:t>Death By Governments</a:t>
            </a:r>
            <a:endParaRPr lang="en-US" sz="2800" dirty="0">
              <a:solidFill>
                <a:schemeClr val="bg1"/>
              </a:solidFill>
            </a:endParaRPr>
          </a:p>
        </p:txBody>
      </p:sp>
      <p:graphicFrame>
        <p:nvGraphicFramePr>
          <p:cNvPr id="6" name="Table 5"/>
          <p:cNvGraphicFramePr>
            <a:graphicFrameLocks noGrp="1"/>
          </p:cNvGraphicFramePr>
          <p:nvPr/>
        </p:nvGraphicFramePr>
        <p:xfrm>
          <a:off x="5791200" y="685800"/>
          <a:ext cx="3200400" cy="5029200"/>
        </p:xfrm>
        <a:graphic>
          <a:graphicData uri="http://schemas.openxmlformats.org/drawingml/2006/table">
            <a:tbl>
              <a:tblPr/>
              <a:tblGrid>
                <a:gridCol w="3200400"/>
              </a:tblGrid>
              <a:tr h="3482645">
                <a:tc>
                  <a:txBody>
                    <a:bodyPr/>
                    <a:lstStyle/>
                    <a:p>
                      <a:pPr algn="l"/>
                      <a:r>
                        <a:rPr lang="en-US" sz="1600" dirty="0">
                          <a:solidFill>
                            <a:schemeClr val="bg1"/>
                          </a:solidFill>
                        </a:rPr>
                        <a:t>"Criminals are a small minority in any age or community. And the harm they have done to mankind is infinitesimal when compared to the horrors – the bloodshed, the wars, the persecution, the famines, the enslavements, the wholesale destruction – perpetrated by mankind’s governments. Potentially, a government is the most dangerous threat to man’s rights - When unlimited and unrestricted by individual rights, a government is men’s deadliest enemy." </a:t>
                      </a:r>
                      <a:endParaRPr lang="en-US" sz="1600" dirty="0" smtClean="0">
                        <a:solidFill>
                          <a:schemeClr val="bg1"/>
                        </a:solidFill>
                      </a:endParaRPr>
                    </a:p>
                    <a:p>
                      <a:pPr algn="l"/>
                      <a:r>
                        <a:rPr lang="en-US" sz="1600" dirty="0" smtClean="0">
                          <a:solidFill>
                            <a:schemeClr val="bg1"/>
                          </a:solidFill>
                        </a:rPr>
                        <a:t>Ayn </a:t>
                      </a:r>
                      <a:r>
                        <a:rPr lang="en-US" sz="1600" dirty="0">
                          <a:solidFill>
                            <a:schemeClr val="bg1"/>
                          </a:solidFill>
                        </a:rPr>
                        <a:t>Rand</a:t>
                      </a:r>
                    </a:p>
                  </a:txBody>
                  <a:tcPr marL="38100" marR="38100" marT="38100" marB="38100" anchor="ctr">
                    <a:lnL>
                      <a:noFill/>
                    </a:lnL>
                    <a:lnR>
                      <a:noFill/>
                    </a:lnR>
                    <a:lnT>
                      <a:noFill/>
                    </a:lnT>
                    <a:lnB>
                      <a:noFill/>
                    </a:lnB>
                    <a:solidFill>
                      <a:srgbClr val="FF0000">
                        <a:tint val="66000"/>
                        <a:satMod val="160000"/>
                      </a:srgbClr>
                    </a:solidFill>
                  </a:tcPr>
                </a:tc>
              </a:tr>
              <a:tr h="936955">
                <a:tc>
                  <a:txBody>
                    <a:bodyPr/>
                    <a:lstStyle/>
                    <a:p>
                      <a:pPr algn="l"/>
                      <a:r>
                        <a:rPr lang="en-US" sz="1600" dirty="0">
                          <a:solidFill>
                            <a:schemeClr val="bg1"/>
                          </a:solidFill>
                          <a:hlinkClick r:id="rId2"/>
                        </a:rPr>
                        <a:t>Death By Extremes - How Government </a:t>
                      </a:r>
                      <a:r>
                        <a:rPr lang="en-US" sz="1600" dirty="0" smtClean="0">
                          <a:solidFill>
                            <a:schemeClr val="bg1"/>
                          </a:solidFill>
                          <a:hlinkClick r:id="rId2"/>
                        </a:rPr>
                        <a:t>Kills </a:t>
                      </a:r>
                      <a:r>
                        <a:rPr lang="en-US" sz="1600" dirty="0">
                          <a:solidFill>
                            <a:schemeClr val="bg1"/>
                          </a:solidFill>
                          <a:hlinkClick r:id="rId2"/>
                        </a:rPr>
                        <a:t>You &amp; You don't Know it </a:t>
                      </a:r>
                      <a:r>
                        <a:rPr lang="en-US" sz="1600" dirty="0">
                          <a:solidFill>
                            <a:schemeClr val="bg1"/>
                          </a:solidFill>
                        </a:rPr>
                        <a:t/>
                      </a:r>
                      <a:br>
                        <a:rPr lang="en-US" sz="1600" dirty="0">
                          <a:solidFill>
                            <a:schemeClr val="bg1"/>
                          </a:solidFill>
                        </a:rPr>
                      </a:br>
                      <a:r>
                        <a:rPr lang="en-US" sz="1600" dirty="0" smtClean="0">
                          <a:solidFill>
                            <a:schemeClr val="bg1"/>
                          </a:solidFill>
                        </a:rPr>
                        <a:t>Jack </a:t>
                      </a:r>
                      <a:r>
                        <a:rPr lang="en-US" sz="1600" dirty="0">
                          <a:solidFill>
                            <a:schemeClr val="bg1"/>
                          </a:solidFill>
                        </a:rPr>
                        <a:t>Venrick </a:t>
                      </a:r>
                    </a:p>
                  </a:txBody>
                  <a:tcPr marL="38100" marR="38100" marT="38100" marB="38100" anchor="ctr">
                    <a:lnL>
                      <a:noFill/>
                    </a:lnL>
                    <a:lnR>
                      <a:noFill/>
                    </a:lnR>
                    <a:lnT>
                      <a:noFill/>
                    </a:lnT>
                    <a:lnB>
                      <a:noFill/>
                    </a:lnB>
                    <a:solidFill>
                      <a:srgbClr val="FF7C80"/>
                    </a:solidFill>
                  </a:tcPr>
                </a:tc>
              </a:tr>
            </a:tbl>
          </a:graphicData>
        </a:graphic>
      </p:graphicFrame>
      <p:sp>
        <p:nvSpPr>
          <p:cNvPr id="7" name="TextBox 6"/>
          <p:cNvSpPr txBox="1"/>
          <p:nvPr/>
        </p:nvSpPr>
        <p:spPr>
          <a:xfrm>
            <a:off x="762000" y="5257800"/>
            <a:ext cx="381000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buFont typeface="Wingdings" pitchFamily="2" charset="2"/>
              <a:buChar char="Ø"/>
            </a:pPr>
            <a:r>
              <a:rPr lang="en-US" sz="1400" b="1" dirty="0" smtClean="0">
                <a:solidFill>
                  <a:schemeClr val="bg1"/>
                </a:solidFill>
                <a:hlinkClick r:id="rId3"/>
              </a:rPr>
              <a:t>Help Free The Hammonds  - Link Here</a:t>
            </a:r>
            <a:endParaRPr lang="en-US" sz="1400" b="1" dirty="0">
              <a:solidFill>
                <a:schemeClr val="bg1"/>
              </a:solidFill>
            </a:endParaRPr>
          </a:p>
        </p:txBody>
      </p:sp>
      <p:pic>
        <p:nvPicPr>
          <p:cNvPr id="8" name="Picture 7" descr="Bundy Stand Up Site Cartoon.jpg"/>
          <p:cNvPicPr>
            <a:picLocks noChangeAspect="1"/>
          </p:cNvPicPr>
          <p:nvPr/>
        </p:nvPicPr>
        <p:blipFill>
          <a:blip r:embed="rId4" cstate="print"/>
          <a:stretch>
            <a:fillRect/>
          </a:stretch>
        </p:blipFill>
        <p:spPr>
          <a:xfrm>
            <a:off x="381000" y="1295400"/>
            <a:ext cx="4953000" cy="3714750"/>
          </a:xfrm>
          <a:prstGeom prst="rect">
            <a:avLst/>
          </a:prstGeom>
        </p:spPr>
      </p:pic>
      <p:sp>
        <p:nvSpPr>
          <p:cNvPr id="9" name="TextBox 8"/>
          <p:cNvSpPr txBox="1"/>
          <p:nvPr/>
        </p:nvSpPr>
        <p:spPr>
          <a:xfrm>
            <a:off x="457200" y="1066800"/>
            <a:ext cx="3657600" cy="369332"/>
          </a:xfrm>
          <a:prstGeom prst="rect">
            <a:avLst/>
          </a:prstGeom>
          <a:noFill/>
        </p:spPr>
        <p:txBody>
          <a:bodyPr wrap="square" rtlCol="0">
            <a:spAutoFit/>
          </a:bodyPr>
          <a:lstStyle/>
          <a:p>
            <a:pPr algn="ctr"/>
            <a:r>
              <a:rPr lang="en-US" b="1" dirty="0" smtClean="0">
                <a:solidFill>
                  <a:schemeClr val="bg1"/>
                </a:solidFill>
              </a:rPr>
              <a:t>The Sovereign State Citizens</a:t>
            </a:r>
            <a:endParaRPr lang="en-US" b="1" dirty="0">
              <a:solidFill>
                <a:schemeClr val="bg1"/>
              </a:solidFill>
            </a:endParaRPr>
          </a:p>
        </p:txBody>
      </p:sp>
      <p:sp>
        <p:nvSpPr>
          <p:cNvPr id="10" name="TextBox 9"/>
          <p:cNvSpPr txBox="1"/>
          <p:nvPr/>
        </p:nvSpPr>
        <p:spPr>
          <a:xfrm>
            <a:off x="4191000" y="924580"/>
            <a:ext cx="1600200" cy="523220"/>
          </a:xfrm>
          <a:prstGeom prst="rect">
            <a:avLst/>
          </a:prstGeom>
          <a:noFill/>
        </p:spPr>
        <p:txBody>
          <a:bodyPr wrap="square" rtlCol="0">
            <a:spAutoFit/>
          </a:bodyPr>
          <a:lstStyle/>
          <a:p>
            <a:r>
              <a:rPr lang="en-US" sz="1400" b="1" dirty="0" smtClean="0">
                <a:solidFill>
                  <a:schemeClr val="bg1"/>
                </a:solidFill>
              </a:rPr>
              <a:t>“Representative”</a:t>
            </a:r>
          </a:p>
          <a:p>
            <a:r>
              <a:rPr lang="en-US" sz="1400" b="1" dirty="0" smtClean="0">
                <a:solidFill>
                  <a:schemeClr val="bg1"/>
                </a:solidFill>
              </a:rPr>
              <a:t>Government</a:t>
            </a:r>
            <a:endParaRPr lang="en-US" sz="1600" b="1" dirty="0">
              <a:solidFill>
                <a:schemeClr val="bg1"/>
              </a:solidFill>
            </a:endParaRPr>
          </a:p>
        </p:txBody>
      </p:sp>
      <p:sp>
        <p:nvSpPr>
          <p:cNvPr id="11" name="TextBox 10"/>
          <p:cNvSpPr txBox="1"/>
          <p:nvPr/>
        </p:nvSpPr>
        <p:spPr>
          <a:xfrm>
            <a:off x="3276600" y="2209800"/>
            <a:ext cx="1219200" cy="307777"/>
          </a:xfrm>
          <a:prstGeom prst="rect">
            <a:avLst/>
          </a:prstGeom>
          <a:noFill/>
        </p:spPr>
        <p:txBody>
          <a:bodyPr wrap="square" rtlCol="0">
            <a:spAutoFit/>
          </a:bodyPr>
          <a:lstStyle/>
          <a:p>
            <a:r>
              <a:rPr lang="en-US" sz="1400" b="1" dirty="0" smtClean="0">
                <a:solidFill>
                  <a:schemeClr val="bg1"/>
                </a:solidFill>
              </a:rPr>
              <a:t>Cleve Bundy</a:t>
            </a:r>
            <a:endParaRPr lang="en-US" sz="1400" b="1"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590800" y="6400800"/>
            <a:ext cx="2971800" cy="384048"/>
          </a:xfrm>
        </p:spPr>
        <p:txBody>
          <a:bodyPr/>
          <a:lstStyle/>
          <a:p>
            <a:r>
              <a:rPr lang="en-US" dirty="0" smtClean="0"/>
              <a:t>www.FreedomForAllSeasons.org</a:t>
            </a:r>
            <a:endParaRPr lang="en-US" dirty="0"/>
          </a:p>
        </p:txBody>
      </p:sp>
      <p:sp>
        <p:nvSpPr>
          <p:cNvPr id="3" name="Slide Number Placeholder 2"/>
          <p:cNvSpPr>
            <a:spLocks noGrp="1"/>
          </p:cNvSpPr>
          <p:nvPr>
            <p:ph type="sldNum" sz="quarter" idx="12"/>
          </p:nvPr>
        </p:nvSpPr>
        <p:spPr/>
        <p:txBody>
          <a:bodyPr/>
          <a:lstStyle/>
          <a:p>
            <a:r>
              <a:rPr lang="en-US" dirty="0" smtClean="0"/>
              <a:t>Slide </a:t>
            </a:r>
            <a:fld id="{1697043C-1CD5-4D7D-B053-4F21828AC618}" type="slidenum">
              <a:rPr lang="en-US" smtClean="0"/>
              <a:pPr/>
              <a:t>49</a:t>
            </a:fld>
            <a:r>
              <a:rPr lang="en-US" dirty="0" smtClean="0"/>
              <a:t>  </a:t>
            </a:r>
            <a:endParaRPr lang="en-US" dirty="0"/>
          </a:p>
        </p:txBody>
      </p:sp>
      <p:sp>
        <p:nvSpPr>
          <p:cNvPr id="4" name="Title 3"/>
          <p:cNvSpPr>
            <a:spLocks noGrp="1"/>
          </p:cNvSpPr>
          <p:nvPr>
            <p:ph type="title"/>
          </p:nvPr>
        </p:nvSpPr>
        <p:spPr>
          <a:xfrm>
            <a:off x="457200" y="152400"/>
            <a:ext cx="8229600" cy="914400"/>
          </a:xfrm>
        </p:spPr>
        <p:txBody>
          <a:bodyPr>
            <a:normAutofit/>
          </a:bodyPr>
          <a:lstStyle/>
          <a:p>
            <a:r>
              <a:rPr lang="en-US" sz="1800" dirty="0" smtClean="0">
                <a:solidFill>
                  <a:schemeClr val="bg1"/>
                </a:solidFill>
              </a:rPr>
              <a:t>Dedicated to my Father, John W. Venrick (1909-1981), Proud U.S. Dept. of Agriculture Forest Ranger  When Government  Served  the  Ranchers  vs.  Current  Green Extreme Policies Using Turtles, Birds, Water, Parks, Reservations &amp; Refuges , et  al . to Drive Us Off  Our Land</a:t>
            </a:r>
            <a:endParaRPr lang="en-US" sz="1200" dirty="0">
              <a:solidFill>
                <a:schemeClr val="bg1"/>
              </a:solidFill>
            </a:endParaRPr>
          </a:p>
        </p:txBody>
      </p:sp>
      <p:pic>
        <p:nvPicPr>
          <p:cNvPr id="12" name="Content Placeholder 11" descr="Dirty-Hands-Cropped.jpg"/>
          <p:cNvPicPr>
            <a:picLocks noGrp="1" noChangeAspect="1"/>
          </p:cNvPicPr>
          <p:nvPr>
            <p:ph sz="half" idx="2"/>
          </p:nvPr>
        </p:nvPicPr>
        <p:blipFill>
          <a:blip r:embed="rId2" cstate="print"/>
          <a:stretch>
            <a:fillRect/>
          </a:stretch>
        </p:blipFill>
        <p:spPr>
          <a:xfrm>
            <a:off x="5791200" y="1524000"/>
            <a:ext cx="3000375" cy="4572000"/>
          </a:xfrm>
          <a:ln w="12700">
            <a:solidFill>
              <a:schemeClr val="bg1"/>
            </a:solidFill>
          </a:ln>
        </p:spPr>
      </p:pic>
      <p:pic>
        <p:nvPicPr>
          <p:cNvPr id="15" name="Content Placeholder 14" descr="TheLoneRangerRidesAgainJ.Ve.jpg"/>
          <p:cNvPicPr>
            <a:picLocks noGrp="1" noChangeAspect="1"/>
          </p:cNvPicPr>
          <p:nvPr>
            <p:ph sz="half" idx="1"/>
          </p:nvPr>
        </p:nvPicPr>
        <p:blipFill>
          <a:blip r:embed="rId3" cstate="print"/>
          <a:stretch>
            <a:fillRect/>
          </a:stretch>
        </p:blipFill>
        <p:spPr>
          <a:xfrm>
            <a:off x="304800" y="1447800"/>
            <a:ext cx="2499936" cy="1981199"/>
          </a:xfrm>
        </p:spPr>
      </p:pic>
      <p:pic>
        <p:nvPicPr>
          <p:cNvPr id="16" name="Picture 15" descr="RangerVenrickPackHorse.jpg"/>
          <p:cNvPicPr>
            <a:picLocks noChangeAspect="1"/>
          </p:cNvPicPr>
          <p:nvPr/>
        </p:nvPicPr>
        <p:blipFill>
          <a:blip r:embed="rId4" cstate="print"/>
          <a:stretch>
            <a:fillRect/>
          </a:stretch>
        </p:blipFill>
        <p:spPr>
          <a:xfrm>
            <a:off x="3124200" y="1143000"/>
            <a:ext cx="2473398" cy="1981200"/>
          </a:xfrm>
          <a:prstGeom prst="rect">
            <a:avLst/>
          </a:prstGeom>
        </p:spPr>
      </p:pic>
      <p:pic>
        <p:nvPicPr>
          <p:cNvPr id="17" name="Picture 16" descr="RangerVenrickHebgenLakeRangerStationCompressed.jpg"/>
          <p:cNvPicPr>
            <a:picLocks noChangeAspect="1"/>
          </p:cNvPicPr>
          <p:nvPr/>
        </p:nvPicPr>
        <p:blipFill>
          <a:blip r:embed="rId5" cstate="print"/>
          <a:stretch>
            <a:fillRect/>
          </a:stretch>
        </p:blipFill>
        <p:spPr>
          <a:xfrm>
            <a:off x="228600" y="4038600"/>
            <a:ext cx="2895600" cy="2246284"/>
          </a:xfrm>
          <a:prstGeom prst="rect">
            <a:avLst/>
          </a:prstGeom>
        </p:spPr>
      </p:pic>
      <p:sp>
        <p:nvSpPr>
          <p:cNvPr id="18" name="TextBox 17"/>
          <p:cNvSpPr txBox="1"/>
          <p:nvPr/>
        </p:nvSpPr>
        <p:spPr>
          <a:xfrm>
            <a:off x="457200" y="1524000"/>
            <a:ext cx="2057400" cy="738664"/>
          </a:xfrm>
          <a:prstGeom prst="rect">
            <a:avLst/>
          </a:prstGeom>
          <a:noFill/>
        </p:spPr>
        <p:txBody>
          <a:bodyPr wrap="square" rtlCol="0">
            <a:spAutoFit/>
          </a:bodyPr>
          <a:lstStyle/>
          <a:p>
            <a:pPr algn="ctr"/>
            <a:r>
              <a:rPr lang="en-US" sz="1400" dirty="0" smtClean="0">
                <a:solidFill>
                  <a:schemeClr val="bg1"/>
                </a:solidFill>
              </a:rPr>
              <a:t>Helena National Forest 1952 U.S. Forest Ranger John W. Venrick</a:t>
            </a:r>
            <a:endParaRPr lang="en-US" sz="1400" dirty="0">
              <a:solidFill>
                <a:schemeClr val="bg1"/>
              </a:solidFill>
            </a:endParaRPr>
          </a:p>
        </p:txBody>
      </p:sp>
      <p:pic>
        <p:nvPicPr>
          <p:cNvPr id="19" name="Picture 18" descr="JohnWVenrickLookoutsTextR30.jpg"/>
          <p:cNvPicPr>
            <a:picLocks noChangeAspect="1"/>
          </p:cNvPicPr>
          <p:nvPr/>
        </p:nvPicPr>
        <p:blipFill>
          <a:blip r:embed="rId6" cstate="print"/>
          <a:stretch>
            <a:fillRect/>
          </a:stretch>
        </p:blipFill>
        <p:spPr>
          <a:xfrm>
            <a:off x="3733800" y="3886200"/>
            <a:ext cx="1524000" cy="2551176"/>
          </a:xfrm>
          <a:prstGeom prst="rect">
            <a:avLst/>
          </a:prstGeom>
        </p:spPr>
      </p:pic>
      <p:sp>
        <p:nvSpPr>
          <p:cNvPr id="21" name="Rectangular Callout 20"/>
          <p:cNvSpPr/>
          <p:nvPr/>
        </p:nvSpPr>
        <p:spPr>
          <a:xfrm>
            <a:off x="1600200" y="5943600"/>
            <a:ext cx="1447800" cy="381000"/>
          </a:xfrm>
          <a:prstGeom prst="wedgeRectCallout">
            <a:avLst>
              <a:gd name="adj1" fmla="val 19683"/>
              <a:gd name="adj2" fmla="val -1402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Ranger </a:t>
            </a:r>
            <a:br>
              <a:rPr lang="en-US" sz="1400" dirty="0" smtClean="0">
                <a:solidFill>
                  <a:schemeClr val="bg1"/>
                </a:solidFill>
              </a:rPr>
            </a:br>
            <a:r>
              <a:rPr lang="en-US" sz="1400" dirty="0" smtClean="0">
                <a:solidFill>
                  <a:schemeClr val="bg1"/>
                </a:solidFill>
              </a:rPr>
              <a:t>John W. Venrick</a:t>
            </a:r>
            <a:endParaRPr lang="en-US" sz="1400" dirty="0">
              <a:solidFill>
                <a:schemeClr val="bg1"/>
              </a:solidFill>
            </a:endParaRPr>
          </a:p>
        </p:txBody>
      </p:sp>
      <p:sp>
        <p:nvSpPr>
          <p:cNvPr id="13" name="TextBox 12"/>
          <p:cNvSpPr txBox="1"/>
          <p:nvPr/>
        </p:nvSpPr>
        <p:spPr>
          <a:xfrm>
            <a:off x="1447800" y="2057400"/>
            <a:ext cx="184731" cy="369332"/>
          </a:xfrm>
          <a:prstGeom prst="rect">
            <a:avLst/>
          </a:prstGeom>
          <a:noFill/>
        </p:spPr>
        <p:txBody>
          <a:bodyPr wrap="none" rtlCol="0">
            <a:spAutoFit/>
          </a:bodyPr>
          <a:lstStyle/>
          <a:p>
            <a:endParaRPr lang="en-US" dirty="0"/>
          </a:p>
        </p:txBody>
      </p:sp>
      <p:sp>
        <p:nvSpPr>
          <p:cNvPr id="14" name="TextBox 13"/>
          <p:cNvSpPr txBox="1"/>
          <p:nvPr/>
        </p:nvSpPr>
        <p:spPr>
          <a:xfrm>
            <a:off x="3124200" y="3048000"/>
            <a:ext cx="2438400" cy="65659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nSpc>
                <a:spcPts val="1100"/>
              </a:lnSpc>
            </a:pPr>
            <a:r>
              <a:rPr lang="en-US" sz="1200" dirty="0" smtClean="0">
                <a:solidFill>
                  <a:schemeClr val="bg1"/>
                </a:solidFill>
              </a:rPr>
              <a:t>Ranger Venrick (Right) packing up a mule  at Webb Lake Fire Guard Station, Helena National Forest 1952</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914400"/>
          </a:xfrm>
        </p:spPr>
        <p:txBody>
          <a:bodyPr>
            <a:normAutofit fontScale="90000"/>
          </a:bodyPr>
          <a:lstStyle/>
          <a:p>
            <a:r>
              <a:rPr lang="en-US" sz="3200" b="1" dirty="0" smtClean="0">
                <a:solidFill>
                  <a:schemeClr val="bg1"/>
                </a:solidFill>
              </a:rPr>
              <a:t>Facts &amp; Events in the Hammond Case  -	</a:t>
            </a:r>
            <a:br>
              <a:rPr lang="en-US" sz="3200" b="1" dirty="0" smtClean="0">
                <a:solidFill>
                  <a:schemeClr val="bg1"/>
                </a:solidFill>
              </a:rPr>
            </a:br>
            <a:r>
              <a:rPr lang="en-US" sz="1800" b="1" dirty="0" smtClean="0">
                <a:solidFill>
                  <a:schemeClr val="bg1"/>
                </a:solidFill>
              </a:rPr>
              <a:t>Critical  chronology  to  understand  the  historical  taking  of  this  private  property </a:t>
            </a:r>
            <a:br>
              <a:rPr lang="en-US" sz="1800" b="1" dirty="0" smtClean="0">
                <a:solidFill>
                  <a:schemeClr val="bg1"/>
                </a:solidFill>
              </a:rPr>
            </a:br>
            <a:r>
              <a:rPr lang="en-US" sz="1800" b="1" dirty="0" smtClean="0">
                <a:solidFill>
                  <a:schemeClr val="bg1"/>
                </a:solidFill>
              </a:rPr>
              <a:t>               Source:  </a:t>
            </a:r>
            <a:r>
              <a:rPr lang="en-US" sz="1800" b="1" dirty="0" smtClean="0">
                <a:solidFill>
                  <a:schemeClr val="bg1"/>
                </a:solidFill>
                <a:hlinkClick r:id="rId3"/>
              </a:rPr>
              <a:t>http://bundyranch.blogspot.com/2015/11/facts-events-in-hammond-case.html</a:t>
            </a:r>
            <a:r>
              <a:rPr lang="en-US" sz="1800" b="1" dirty="0" smtClean="0">
                <a:solidFill>
                  <a:schemeClr val="bg1"/>
                </a:solidFill>
              </a:rPr>
              <a:t> </a:t>
            </a:r>
            <a:endParaRPr lang="en-US" sz="1800" dirty="0">
              <a:solidFill>
                <a:schemeClr val="bg1"/>
              </a:solidFill>
            </a:endParaRPr>
          </a:p>
        </p:txBody>
      </p:sp>
      <p:sp>
        <p:nvSpPr>
          <p:cNvPr id="3" name="Content Placeholder 2"/>
          <p:cNvSpPr>
            <a:spLocks noGrp="1"/>
          </p:cNvSpPr>
          <p:nvPr>
            <p:ph sz="half" idx="1"/>
          </p:nvPr>
        </p:nvSpPr>
        <p:spPr>
          <a:xfrm>
            <a:off x="381000" y="1143000"/>
            <a:ext cx="8305800" cy="5181600"/>
          </a:xfrm>
          <a:solidFill>
            <a:schemeClr val="tx2"/>
          </a:solidFill>
        </p:spPr>
        <p:txBody>
          <a:bodyPr>
            <a:normAutofit fontScale="85000" lnSpcReduction="10000"/>
          </a:bodyPr>
          <a:lstStyle/>
          <a:p>
            <a:r>
              <a:rPr lang="en-US" sz="1900" b="1" dirty="0" smtClean="0">
                <a:solidFill>
                  <a:schemeClr val="bg1"/>
                </a:solidFill>
              </a:rPr>
              <a:t>aa) The Harney Basin (were the Hammond ranch is established) was settled in the 1870’s. The valley was settled by multiple ranchers and was known to have run over 300,000 head of cattle. These ranchers developed a state of the art irrigated system to water the meadows, and it soon became a favorite stopping place for migrating birds on their annual trek north.</a:t>
            </a:r>
          </a:p>
          <a:p>
            <a:r>
              <a:rPr lang="en-US" sz="1900" b="1" dirty="0" smtClean="0">
                <a:solidFill>
                  <a:schemeClr val="bg1"/>
                </a:solidFill>
              </a:rPr>
              <a:t>a) In 1964 the Hammonds purchased their ranch in the Harney Basin. The purchase included approximately 6000 acres of private property, 4 grazing rights on public land, a small ranch house and 3 water rights. The ranch is around 53 miles South of Burns, Oregon.</a:t>
            </a:r>
          </a:p>
          <a:p>
            <a:r>
              <a:rPr lang="en-US" sz="1900" b="1" dirty="0" smtClean="0">
                <a:solidFill>
                  <a:schemeClr val="bg1"/>
                </a:solidFill>
              </a:rPr>
              <a:t>a1) By the 1970’s nearly all the ranches adjacent to the Blitzen Valley were purchased by the US Fish and Wildlife Service (FWS) and added to the Malheur National Wildlife Refuge. The refuge covers over 187,000 acres and stretches over 45 miles long and 37 miles wide. The expansion of the refuge grew and surrounds the Hammond’s ranch. Being approached many times by the FWS, the Hammonds refused to sell. Other ranchers also choose not to sell.</a:t>
            </a:r>
          </a:p>
          <a:p>
            <a:r>
              <a:rPr lang="en-US" sz="1900" b="1" dirty="0" smtClean="0">
                <a:solidFill>
                  <a:schemeClr val="bg1"/>
                </a:solidFill>
              </a:rPr>
              <a:t>a2) During the 1970’s the Fish and Wildlife Service (FWS), in conjunction with the Bureau of Land Management (BLM), took a different approach to get the ranchers to sell. </a:t>
            </a:r>
            <a:r>
              <a:rPr lang="en-US" sz="1900" b="1" u="sng" dirty="0" smtClean="0">
                <a:solidFill>
                  <a:schemeClr val="bg1"/>
                </a:solidFill>
              </a:rPr>
              <a:t>Ranchers were told that, “grazing was detrimental to wildlife and must be reduced”.</a:t>
            </a:r>
            <a:r>
              <a:rPr lang="en-US" sz="1900" b="1" dirty="0" smtClean="0">
                <a:solidFill>
                  <a:schemeClr val="bg1"/>
                </a:solidFill>
              </a:rPr>
              <a:t>  32 out of 53 permits were revoked and many ranchers were forced to leave. Grazing fees were raised significantly for those who were allowed to remain. Refuge personnel took over the irrigation system claiming it as their own.</a:t>
            </a:r>
            <a:r>
              <a:rPr lang="en-US" sz="1600" b="1" dirty="0" smtClean="0">
                <a:solidFill>
                  <a:schemeClr val="bg1"/>
                </a:solidFill>
              </a:rPr>
              <a:t/>
            </a:r>
            <a:br>
              <a:rPr lang="en-US" sz="1600" b="1" dirty="0" smtClean="0">
                <a:solidFill>
                  <a:schemeClr val="bg1"/>
                </a:solidFill>
              </a:rPr>
            </a:br>
            <a:endParaRPr lang="en-US" sz="1600" b="1" dirty="0" smtClean="0">
              <a:solidFill>
                <a:schemeClr val="bg1"/>
              </a:solidFill>
            </a:endParaRPr>
          </a:p>
          <a:p>
            <a:endParaRPr lang="en-US" b="1" dirty="0">
              <a:solidFill>
                <a:schemeClr val="bg1"/>
              </a:solidFill>
            </a:endParaRPr>
          </a:p>
        </p:txBody>
      </p:sp>
      <p:sp>
        <p:nvSpPr>
          <p:cNvPr id="9" name="Slide Number Placeholder 8"/>
          <p:cNvSpPr>
            <a:spLocks noGrp="1"/>
          </p:cNvSpPr>
          <p:nvPr>
            <p:ph type="sldNum" sz="quarter" idx="12"/>
          </p:nvPr>
        </p:nvSpPr>
        <p:spPr>
          <a:xfrm>
            <a:off x="7391400" y="6324600"/>
            <a:ext cx="1476375" cy="457200"/>
          </a:xfrm>
        </p:spPr>
        <p:txBody>
          <a:bodyPr/>
          <a:lstStyle/>
          <a:p>
            <a:pPr algn="ctr"/>
            <a:r>
              <a:rPr lang="en-US" dirty="0" smtClean="0"/>
              <a:t>Slide  </a:t>
            </a:r>
            <a:fld id="{1697043C-1CD5-4D7D-B053-4F21828AC618}" type="slidenum">
              <a:rPr lang="en-US" smtClean="0"/>
              <a:pPr algn="ctr"/>
              <a:t>5</a:t>
            </a:fld>
            <a:r>
              <a:rPr lang="en-US" dirty="0" smtClean="0"/>
              <a:t>   </a:t>
            </a:r>
            <a:endParaRPr lang="en-US" dirty="0"/>
          </a:p>
        </p:txBody>
      </p:sp>
      <p:sp>
        <p:nvSpPr>
          <p:cNvPr id="5" name="Footer Placeholder 4"/>
          <p:cNvSpPr>
            <a:spLocks noGrp="1"/>
          </p:cNvSpPr>
          <p:nvPr>
            <p:ph type="ftr" sz="quarter" idx="11"/>
          </p:nvPr>
        </p:nvSpPr>
        <p:spPr/>
        <p:txBody>
          <a:bodyPr/>
          <a:lstStyle/>
          <a:p>
            <a:r>
              <a:rPr lang="en-US" dirty="0" smtClean="0"/>
              <a:t>www.FreedomForAllSeasons.org</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200400" y="6473952"/>
            <a:ext cx="2438400" cy="384048"/>
          </a:xfrm>
        </p:spPr>
        <p:txBody>
          <a:bodyPr/>
          <a:lstStyle/>
          <a:p>
            <a:r>
              <a:rPr lang="en-US" dirty="0" smtClean="0"/>
              <a:t>www.FreedomForAllSeasons.org</a:t>
            </a:r>
            <a:endParaRPr lang="en-US" dirty="0"/>
          </a:p>
        </p:txBody>
      </p:sp>
      <p:sp>
        <p:nvSpPr>
          <p:cNvPr id="3" name="Slide Number Placeholder 2"/>
          <p:cNvSpPr>
            <a:spLocks noGrp="1"/>
          </p:cNvSpPr>
          <p:nvPr>
            <p:ph type="sldNum" sz="quarter" idx="12"/>
          </p:nvPr>
        </p:nvSpPr>
        <p:spPr/>
        <p:txBody>
          <a:bodyPr/>
          <a:lstStyle/>
          <a:p>
            <a:r>
              <a:rPr lang="en-US" dirty="0" smtClean="0"/>
              <a:t>Slide </a:t>
            </a:r>
            <a:fld id="{1697043C-1CD5-4D7D-B053-4F21828AC618}" type="slidenum">
              <a:rPr lang="en-US" smtClean="0"/>
              <a:pPr/>
              <a:t>50</a:t>
            </a:fld>
            <a:r>
              <a:rPr lang="en-US" dirty="0" smtClean="0"/>
              <a:t>  </a:t>
            </a:r>
            <a:endParaRPr lang="en-US" dirty="0"/>
          </a:p>
        </p:txBody>
      </p:sp>
      <p:sp>
        <p:nvSpPr>
          <p:cNvPr id="4" name="Title 3"/>
          <p:cNvSpPr>
            <a:spLocks noGrp="1"/>
          </p:cNvSpPr>
          <p:nvPr>
            <p:ph type="title"/>
          </p:nvPr>
        </p:nvSpPr>
        <p:spPr>
          <a:xfrm>
            <a:off x="381000" y="152400"/>
            <a:ext cx="2057400" cy="533400"/>
          </a:xfrm>
        </p:spPr>
        <p:txBody>
          <a:bodyPr>
            <a:normAutofit/>
          </a:bodyPr>
          <a:lstStyle/>
          <a:p>
            <a:r>
              <a:rPr lang="en-US" sz="2400" dirty="0" smtClean="0">
                <a:solidFill>
                  <a:schemeClr val="bg1"/>
                </a:solidFill>
              </a:rPr>
              <a:t>About  Jack</a:t>
            </a:r>
            <a:endParaRPr lang="en-US" sz="2400" dirty="0">
              <a:solidFill>
                <a:schemeClr val="bg1"/>
              </a:solidFill>
            </a:endParaRPr>
          </a:p>
        </p:txBody>
      </p:sp>
      <p:sp>
        <p:nvSpPr>
          <p:cNvPr id="8" name="Content Placeholder 7"/>
          <p:cNvSpPr>
            <a:spLocks noGrp="1"/>
          </p:cNvSpPr>
          <p:nvPr>
            <p:ph sz="half" idx="2"/>
          </p:nvPr>
        </p:nvSpPr>
        <p:spPr>
          <a:xfrm>
            <a:off x="5334000" y="1219200"/>
            <a:ext cx="3505200" cy="4572000"/>
          </a:xfrm>
          <a:ln>
            <a:noFill/>
          </a:ln>
        </p:spPr>
        <p:txBody>
          <a:bodyPr>
            <a:normAutofit/>
          </a:bodyPr>
          <a:lstStyle/>
          <a:p>
            <a:pPr>
              <a:buClrTx/>
              <a:buSzPct val="100000"/>
            </a:pPr>
            <a:r>
              <a:rPr lang="en-US" sz="1400" dirty="0" smtClean="0">
                <a:solidFill>
                  <a:schemeClr val="bg1"/>
                </a:solidFill>
              </a:rPr>
              <a:t>Jack Venrick </a:t>
            </a:r>
          </a:p>
          <a:p>
            <a:pPr>
              <a:buClrTx/>
              <a:buSzPct val="100000"/>
            </a:pPr>
            <a:r>
              <a:rPr lang="en-US" sz="1400" dirty="0" smtClean="0">
                <a:solidFill>
                  <a:schemeClr val="bg1"/>
                </a:solidFill>
              </a:rPr>
              <a:t>Rollins, Montana </a:t>
            </a:r>
            <a:r>
              <a:rPr lang="en-US" sz="1400" dirty="0" smtClean="0">
                <a:solidFill>
                  <a:schemeClr val="bg1"/>
                </a:solidFill>
                <a:hlinkClick r:id="rId2"/>
              </a:rPr>
              <a:t>www.freedomforallseasons.org</a:t>
            </a:r>
          </a:p>
          <a:p>
            <a:pPr>
              <a:buClrTx/>
              <a:buSzPct val="100000"/>
            </a:pPr>
            <a:r>
              <a:rPr lang="en-US" sz="1400" dirty="0" smtClean="0">
                <a:solidFill>
                  <a:schemeClr val="bg1"/>
                </a:solidFill>
              </a:rPr>
              <a:t>jacksranch@freedomforallseasons.org</a:t>
            </a:r>
            <a:r>
              <a:rPr lang="en-US" sz="1400" dirty="0" smtClean="0">
                <a:solidFill>
                  <a:schemeClr val="bg1"/>
                </a:solidFill>
                <a:hlinkClick r:id="rId2"/>
              </a:rPr>
              <a:t> </a:t>
            </a:r>
            <a:endParaRPr lang="en-US" sz="1400" dirty="0" smtClean="0">
              <a:solidFill>
                <a:schemeClr val="bg1"/>
              </a:solidFill>
            </a:endParaRPr>
          </a:p>
          <a:p>
            <a:pPr>
              <a:buClrTx/>
              <a:buSzPct val="100000"/>
            </a:pPr>
            <a:r>
              <a:rPr lang="en-US" sz="1400" dirty="0" smtClean="0">
                <a:solidFill>
                  <a:schemeClr val="bg1"/>
                </a:solidFill>
              </a:rPr>
              <a:t>Early Settlers Family of Montana </a:t>
            </a:r>
          </a:p>
          <a:p>
            <a:pPr>
              <a:buClrTx/>
              <a:buSzPct val="100000"/>
            </a:pPr>
            <a:r>
              <a:rPr lang="en-US" sz="1400" dirty="0" smtClean="0">
                <a:solidFill>
                  <a:schemeClr val="bg1"/>
                </a:solidFill>
              </a:rPr>
              <a:t>Pioneer Family of Nebraska </a:t>
            </a:r>
          </a:p>
          <a:p>
            <a:pPr>
              <a:buClrTx/>
              <a:buSzPct val="100000"/>
            </a:pPr>
            <a:r>
              <a:rPr lang="en-US" sz="1400" dirty="0" smtClean="0">
                <a:solidFill>
                  <a:schemeClr val="bg1"/>
                </a:solidFill>
              </a:rPr>
              <a:t>Pioneer Family of Wisconsin </a:t>
            </a:r>
          </a:p>
          <a:p>
            <a:pPr>
              <a:buClrTx/>
              <a:buSzPct val="100000"/>
            </a:pPr>
            <a:r>
              <a:rPr lang="en-US" sz="1400" dirty="0" smtClean="0">
                <a:solidFill>
                  <a:schemeClr val="bg1"/>
                </a:solidFill>
              </a:rPr>
              <a:t>The Boeing Company</a:t>
            </a:r>
          </a:p>
          <a:p>
            <a:pPr>
              <a:buClrTx/>
              <a:buSzPct val="100000"/>
            </a:pPr>
            <a:r>
              <a:rPr lang="en-US" sz="1400" dirty="0" smtClean="0">
                <a:solidFill>
                  <a:schemeClr val="bg1"/>
                </a:solidFill>
              </a:rPr>
              <a:t> 30 Years Service - Retired </a:t>
            </a:r>
          </a:p>
          <a:p>
            <a:pPr>
              <a:buClrTx/>
              <a:buSzPct val="100000"/>
            </a:pPr>
            <a:r>
              <a:rPr lang="en-US" sz="1400" dirty="0" smtClean="0">
                <a:solidFill>
                  <a:schemeClr val="bg1"/>
                </a:solidFill>
              </a:rPr>
              <a:t>Montana State University </a:t>
            </a:r>
          </a:p>
          <a:p>
            <a:pPr lvl="1">
              <a:buClrTx/>
              <a:buSzPct val="100000"/>
            </a:pPr>
            <a:r>
              <a:rPr lang="en-US" sz="1400" dirty="0" smtClean="0">
                <a:solidFill>
                  <a:schemeClr val="bg1"/>
                </a:solidFill>
              </a:rPr>
              <a:t>B.S. Electrical Engineering</a:t>
            </a:r>
          </a:p>
          <a:p>
            <a:pPr lvl="1">
              <a:buClrTx/>
              <a:buSzPct val="100000"/>
            </a:pPr>
            <a:r>
              <a:rPr lang="en-US" sz="1400" dirty="0" smtClean="0">
                <a:solidFill>
                  <a:schemeClr val="bg1"/>
                </a:solidFill>
              </a:rPr>
              <a:t> M.S. Applied Science – </a:t>
            </a:r>
          </a:p>
          <a:p>
            <a:pPr lvl="1">
              <a:buClrTx/>
              <a:buSzPct val="100000"/>
            </a:pPr>
            <a:r>
              <a:rPr lang="en-US" sz="1400" dirty="0" smtClean="0">
                <a:solidFill>
                  <a:schemeClr val="bg1"/>
                </a:solidFill>
              </a:rPr>
              <a:t>Business Administration </a:t>
            </a:r>
          </a:p>
          <a:p>
            <a:pPr lvl="1">
              <a:buClrTx/>
              <a:buSzPct val="100000"/>
            </a:pPr>
            <a:r>
              <a:rPr lang="en-US" sz="1400" dirty="0" smtClean="0">
                <a:solidFill>
                  <a:schemeClr val="bg1"/>
                </a:solidFill>
              </a:rPr>
              <a:t>Industrial Engineering </a:t>
            </a:r>
            <a:endParaRPr lang="en-US" sz="1400" dirty="0">
              <a:solidFill>
                <a:schemeClr val="bg1"/>
              </a:solidFill>
            </a:endParaRPr>
          </a:p>
        </p:txBody>
      </p:sp>
      <p:sp>
        <p:nvSpPr>
          <p:cNvPr id="9" name="TextBox 8"/>
          <p:cNvSpPr txBox="1"/>
          <p:nvPr/>
        </p:nvSpPr>
        <p:spPr>
          <a:xfrm>
            <a:off x="304800" y="2667000"/>
            <a:ext cx="4648200" cy="3785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nSpc>
                <a:spcPts val="1200"/>
              </a:lnSpc>
            </a:pPr>
            <a:r>
              <a:rPr lang="en-US" sz="1400" dirty="0" smtClean="0">
                <a:solidFill>
                  <a:schemeClr val="bg1"/>
                </a:solidFill>
                <a:latin typeface="Calibri" pitchFamily="34" charset="0"/>
              </a:rPr>
              <a:t>All federal serial agencies as well as the state and municipals have created an incestuous &amp; infectious monopoly of over control to intentionally deny and limit state  Citizens  Allodial  ownership rights to use their own private &amp; public lands.  This has been done using global to local junk “science”, defacto laws, junk legislation, UN Agenda 21 and fear, for political power.  </a:t>
            </a:r>
          </a:p>
          <a:p>
            <a:pPr>
              <a:lnSpc>
                <a:spcPts val="1200"/>
              </a:lnSpc>
            </a:pPr>
            <a:endParaRPr lang="en-US" sz="1400" dirty="0" smtClean="0">
              <a:solidFill>
                <a:schemeClr val="bg1"/>
              </a:solidFill>
              <a:latin typeface="Calibri" pitchFamily="34" charset="0"/>
            </a:endParaRPr>
          </a:p>
          <a:p>
            <a:pPr>
              <a:lnSpc>
                <a:spcPts val="1200"/>
              </a:lnSpc>
            </a:pPr>
            <a:r>
              <a:rPr lang="en-US" sz="1400" dirty="0" smtClean="0">
                <a:solidFill>
                  <a:schemeClr val="bg1"/>
                </a:solidFill>
                <a:latin typeface="Calibri" pitchFamily="34" charset="0"/>
              </a:rPr>
              <a:t>Cleve Bundy  has the brass balls to start a revolution, this is just the beginning.  It is now the US BLM &amp; FWS turn to lose their jobs and property for all the suffering and imprisonment they  have caused good people trying to make a hard living off the land.  </a:t>
            </a:r>
          </a:p>
          <a:p>
            <a:pPr>
              <a:lnSpc>
                <a:spcPts val="1200"/>
              </a:lnSpc>
            </a:pPr>
            <a:endParaRPr lang="en-US" sz="1400" dirty="0" smtClean="0">
              <a:solidFill>
                <a:schemeClr val="bg1"/>
              </a:solidFill>
              <a:latin typeface="Calibri" pitchFamily="34" charset="0"/>
            </a:endParaRPr>
          </a:p>
          <a:p>
            <a:pPr>
              <a:lnSpc>
                <a:spcPts val="1200"/>
              </a:lnSpc>
            </a:pPr>
            <a:r>
              <a:rPr lang="en-US" sz="1400" dirty="0" smtClean="0">
                <a:solidFill>
                  <a:schemeClr val="bg1"/>
                </a:solidFill>
                <a:latin typeface="Calibri" pitchFamily="34" charset="0"/>
              </a:rPr>
              <a:t>Those who were behind the Bundy and Hammond takings need to be indicted and serve prison time or better yet serve the Ranchers for free.  There is no difference in the management of the IRS and the serial agencies in American government.  This is is trickle down tyranny by those global to local groups profiting from these takings. </a:t>
            </a:r>
          </a:p>
          <a:p>
            <a:pPr>
              <a:lnSpc>
                <a:spcPts val="1200"/>
              </a:lnSpc>
            </a:pPr>
            <a:endParaRPr lang="en-US" sz="1400" dirty="0" smtClean="0">
              <a:solidFill>
                <a:schemeClr val="bg1"/>
              </a:solidFill>
              <a:latin typeface="Calibri" pitchFamily="34" charset="0"/>
            </a:endParaRPr>
          </a:p>
          <a:p>
            <a:pPr>
              <a:lnSpc>
                <a:spcPts val="1200"/>
              </a:lnSpc>
            </a:pPr>
            <a:r>
              <a:rPr lang="en-US" sz="1400" b="1" dirty="0" smtClean="0">
                <a:solidFill>
                  <a:schemeClr val="bg1"/>
                </a:solidFill>
                <a:latin typeface="Calibri" pitchFamily="34" charset="0"/>
              </a:rPr>
              <a:t>FreedomForAllSeasons salutes the Trump team in draining this government swamp.  Once it is drained, drain it again and again, like washing dirty hands</a:t>
            </a:r>
            <a:r>
              <a:rPr lang="en-US" sz="1400" dirty="0" smtClean="0">
                <a:solidFill>
                  <a:schemeClr val="bg1"/>
                </a:solidFill>
                <a:latin typeface="Calibri" pitchFamily="34" charset="0"/>
              </a:rPr>
              <a:t>.</a:t>
            </a:r>
            <a:endParaRPr lang="en-US" sz="1400" dirty="0">
              <a:solidFill>
                <a:schemeClr val="bg1"/>
              </a:solidFill>
              <a:latin typeface="Calibri" pitchFamily="34" charset="0"/>
            </a:endParaRPr>
          </a:p>
        </p:txBody>
      </p:sp>
      <p:pic>
        <p:nvPicPr>
          <p:cNvPr id="11" name="Picture 10" descr="IMG_2832.jpg"/>
          <p:cNvPicPr>
            <a:picLocks noChangeAspect="1"/>
          </p:cNvPicPr>
          <p:nvPr/>
        </p:nvPicPr>
        <p:blipFill>
          <a:blip r:embed="rId3" cstate="print"/>
          <a:stretch>
            <a:fillRect/>
          </a:stretch>
        </p:blipFill>
        <p:spPr>
          <a:xfrm>
            <a:off x="1676400" y="838200"/>
            <a:ext cx="2133600" cy="1759343"/>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762000"/>
            <a:ext cx="8229600" cy="5029200"/>
          </a:xfrm>
        </p:spPr>
        <p:txBody>
          <a:bodyPr>
            <a:normAutofit/>
          </a:bodyPr>
          <a:lstStyle/>
          <a:p>
            <a:pPr>
              <a:buNone/>
            </a:pPr>
            <a:endParaRPr lang="en-US" sz="1400" dirty="0" smtClean="0"/>
          </a:p>
          <a:p>
            <a:pPr>
              <a:buFont typeface="Wingdings" pitchFamily="2" charset="2"/>
              <a:buChar char="Ø"/>
            </a:pPr>
            <a:endParaRPr lang="en-US" sz="1400" dirty="0"/>
          </a:p>
        </p:txBody>
      </p:sp>
      <p:sp>
        <p:nvSpPr>
          <p:cNvPr id="3" name="Slide Number Placeholder 2"/>
          <p:cNvSpPr>
            <a:spLocks noGrp="1"/>
          </p:cNvSpPr>
          <p:nvPr>
            <p:ph type="sldNum" sz="quarter" idx="15"/>
          </p:nvPr>
        </p:nvSpPr>
        <p:spPr/>
        <p:txBody>
          <a:bodyPr/>
          <a:lstStyle/>
          <a:p>
            <a:pPr algn="ctr"/>
            <a:r>
              <a:rPr lang="en-US" smtClean="0"/>
              <a:t>Slide </a:t>
            </a:r>
            <a:fld id="{C1E6DAA7-14E0-4D9D-9954-79AC580F3E51}" type="slidenum">
              <a:rPr lang="en-US" smtClean="0"/>
              <a:pPr algn="ctr"/>
              <a:t>51</a:t>
            </a:fld>
            <a:r>
              <a:rPr lang="en-US" smtClean="0"/>
              <a:t> </a:t>
            </a:r>
          </a:p>
          <a:p>
            <a:endParaRPr lang="en-US" dirty="0"/>
          </a:p>
        </p:txBody>
      </p:sp>
      <p:sp>
        <p:nvSpPr>
          <p:cNvPr id="2" name="Footer Placeholder 1"/>
          <p:cNvSpPr>
            <a:spLocks noGrp="1"/>
          </p:cNvSpPr>
          <p:nvPr>
            <p:ph type="ftr" sz="quarter" idx="16"/>
          </p:nvPr>
        </p:nvSpPr>
        <p:spPr/>
        <p:txBody>
          <a:bodyPr/>
          <a:lstStyle/>
          <a:p>
            <a:r>
              <a:rPr lang="en-US" smtClean="0"/>
              <a:t>www.FreedomForAllSeasons.org</a:t>
            </a:r>
            <a:endParaRPr lang="en-US" dirty="0"/>
          </a:p>
        </p:txBody>
      </p:sp>
      <p:sp>
        <p:nvSpPr>
          <p:cNvPr id="4" name="Title 3"/>
          <p:cNvSpPr>
            <a:spLocks noGrp="1"/>
          </p:cNvSpPr>
          <p:nvPr>
            <p:ph type="title"/>
          </p:nvPr>
        </p:nvSpPr>
        <p:spPr>
          <a:xfrm>
            <a:off x="457200" y="152400"/>
            <a:ext cx="8229600" cy="533400"/>
          </a:xfrm>
        </p:spPr>
        <p:txBody>
          <a:bodyPr>
            <a:normAutofit/>
          </a:bodyPr>
          <a:lstStyle/>
          <a:p>
            <a:pPr algn="ctr"/>
            <a:r>
              <a:rPr lang="en-US" sz="2400" dirty="0" smtClean="0"/>
              <a:t>BLM ADDITIONAL INCOMING</a:t>
            </a:r>
            <a:endParaRPr lang="en-US" sz="2400" dirty="0"/>
          </a:p>
        </p:txBody>
      </p:sp>
      <p:pic>
        <p:nvPicPr>
          <p:cNvPr id="1025" name="Picture 1" descr="Tortoise"/>
          <p:cNvPicPr>
            <a:picLocks noChangeAspect="1" noChangeArrowheads="1"/>
          </p:cNvPicPr>
          <p:nvPr/>
        </p:nvPicPr>
        <p:blipFill>
          <a:blip r:embed="rId2" cstate="print"/>
          <a:srcRect/>
          <a:stretch>
            <a:fillRect/>
          </a:stretch>
        </p:blipFill>
        <p:spPr bwMode="auto">
          <a:xfrm>
            <a:off x="609600" y="1447800"/>
            <a:ext cx="2743200" cy="1768288"/>
          </a:xfrm>
          <a:prstGeom prst="rect">
            <a:avLst/>
          </a:prstGeom>
          <a:noFill/>
        </p:spPr>
      </p:pic>
      <p:pic>
        <p:nvPicPr>
          <p:cNvPr id="1026" name="Picture 2" descr="Bundy Ranch BLM Standoff"/>
          <p:cNvPicPr>
            <a:picLocks noChangeAspect="1" noChangeArrowheads="1"/>
          </p:cNvPicPr>
          <p:nvPr/>
        </p:nvPicPr>
        <p:blipFill>
          <a:blip r:embed="rId3" cstate="print"/>
          <a:srcRect/>
          <a:stretch>
            <a:fillRect/>
          </a:stretch>
        </p:blipFill>
        <p:spPr bwMode="auto">
          <a:xfrm>
            <a:off x="381000" y="3505200"/>
            <a:ext cx="3080327" cy="2209800"/>
          </a:xfrm>
          <a:prstGeom prst="rect">
            <a:avLst/>
          </a:prstGeom>
          <a:noFill/>
        </p:spPr>
      </p:pic>
      <p:sp>
        <p:nvSpPr>
          <p:cNvPr id="102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 </a:t>
            </a:r>
          </a:p>
        </p:txBody>
      </p:sp>
      <p:graphicFrame>
        <p:nvGraphicFramePr>
          <p:cNvPr id="14" name="Table 13"/>
          <p:cNvGraphicFramePr>
            <a:graphicFrameLocks noGrp="1"/>
          </p:cNvGraphicFramePr>
          <p:nvPr/>
        </p:nvGraphicFramePr>
        <p:xfrm>
          <a:off x="3962400" y="1676400"/>
          <a:ext cx="3857476" cy="4063998"/>
        </p:xfrm>
        <a:graphic>
          <a:graphicData uri="http://schemas.openxmlformats.org/drawingml/2006/table">
            <a:tbl>
              <a:tblPr>
                <a:tableStyleId>{3C2FFA5D-87B4-456A-9821-1D502468CF0F}</a:tableStyleId>
              </a:tblPr>
              <a:tblGrid>
                <a:gridCol w="3857476"/>
              </a:tblGrid>
              <a:tr h="572093">
                <a:tc>
                  <a:txBody>
                    <a:bodyPr/>
                    <a:lstStyle/>
                    <a:p>
                      <a:pPr algn="l"/>
                      <a:r>
                        <a:rPr lang="en-US" sz="1100" dirty="0">
                          <a:hlinkClick r:id="rId4"/>
                        </a:rPr>
                        <a:t>2019-06-16 BLM law enforcement director and Dan Love mentor, William Woody ousted in wake of numerous allegations</a:t>
                      </a:r>
                      <a:endParaRPr lang="en-US" sz="1100" dirty="0"/>
                    </a:p>
                  </a:txBody>
                  <a:tcPr marL="29673" marR="29673" marT="29673" marB="29673" anchor="ctr"/>
                </a:tc>
              </a:tr>
              <a:tr h="230262">
                <a:tc>
                  <a:txBody>
                    <a:bodyPr/>
                    <a:lstStyle/>
                    <a:p>
                      <a:pPr algn="l"/>
                      <a:r>
                        <a:rPr lang="en-US" sz="1100">
                          <a:hlinkClick r:id="rId5"/>
                        </a:rPr>
                        <a:t>2014-07-02 How Was Bundy Wrong</a:t>
                      </a:r>
                      <a:endParaRPr lang="en-US" sz="1100"/>
                    </a:p>
                  </a:txBody>
                  <a:tcPr marL="29673" marR="29673" marT="29673" marB="29673" anchor="ctr"/>
                </a:tc>
              </a:tr>
              <a:tr h="401178">
                <a:tc>
                  <a:txBody>
                    <a:bodyPr/>
                    <a:lstStyle/>
                    <a:p>
                      <a:pPr algn="l"/>
                      <a:r>
                        <a:rPr lang="en-US" sz="1100">
                          <a:hlinkClick r:id="rId6"/>
                        </a:rPr>
                        <a:t>2014-04-30 Does Cliven Bundy Have Something Called Prescriptive Rights</a:t>
                      </a:r>
                      <a:endParaRPr lang="en-US" sz="1100"/>
                    </a:p>
                  </a:txBody>
                  <a:tcPr marL="29673" marR="29673" marT="29673" marB="29673" anchor="ctr"/>
                </a:tc>
              </a:tr>
              <a:tr h="572093">
                <a:tc>
                  <a:txBody>
                    <a:bodyPr/>
                    <a:lstStyle/>
                    <a:p>
                      <a:pPr algn="l"/>
                      <a:r>
                        <a:rPr lang="en-US" sz="1100" dirty="0">
                          <a:hlinkClick r:id="rId7"/>
                        </a:rPr>
                        <a:t>2014-04-17 Prison Planet.com » Before Nevada Cattle Rancher Dispute</a:t>
                      </a:r>
                      <a:r>
                        <a:rPr lang="en-US" sz="1100">
                          <a:hlinkClick r:id="rId7"/>
                        </a:rPr>
                        <a:t>, </a:t>
                      </a:r>
                      <a:r>
                        <a:rPr lang="en-US" sz="1100" smtClean="0">
                          <a:hlinkClick r:id="rId7"/>
                        </a:rPr>
                        <a:t>BLM Was </a:t>
                      </a:r>
                      <a:r>
                        <a:rPr lang="en-US" sz="1100" dirty="0">
                          <a:hlinkClick r:id="rId7"/>
                        </a:rPr>
                        <a:t>Euthanizing Endangered Desert Tortoise</a:t>
                      </a:r>
                      <a:r>
                        <a:rPr lang="en-US" sz="1100" dirty="0"/>
                        <a:t> </a:t>
                      </a:r>
                    </a:p>
                  </a:txBody>
                  <a:tcPr marL="29673" marR="29673" marT="29673" marB="29673" anchor="ctr"/>
                </a:tc>
              </a:tr>
              <a:tr h="572093">
                <a:tc>
                  <a:txBody>
                    <a:bodyPr/>
                    <a:lstStyle/>
                    <a:p>
                      <a:pPr algn="l"/>
                      <a:r>
                        <a:rPr lang="en-US" sz="1100" dirty="0">
                          <a:hlinkClick r:id="rId8"/>
                        </a:rPr>
                        <a:t>2014-04-14 Prison </a:t>
                      </a:r>
                      <a:r>
                        <a:rPr lang="en-US" sz="1100" dirty="0" err="1">
                          <a:hlinkClick r:id="rId8"/>
                        </a:rPr>
                        <a:t>Planet_com</a:t>
                      </a:r>
                      <a:r>
                        <a:rPr lang="en-US" sz="1100" dirty="0">
                          <a:hlinkClick r:id="rId8"/>
                        </a:rPr>
                        <a:t> » Flashback Sen_ Reid Breaks Ground for </a:t>
                      </a:r>
                      <a:br>
                        <a:rPr lang="en-US" sz="1100" dirty="0">
                          <a:hlinkClick r:id="rId8"/>
                        </a:rPr>
                      </a:br>
                      <a:r>
                        <a:rPr lang="en-US" sz="1100" dirty="0">
                          <a:hlinkClick r:id="rId8"/>
                        </a:rPr>
                        <a:t>Nevada Solar Farm Near Bundy Ranch</a:t>
                      </a:r>
                      <a:r>
                        <a:rPr lang="en-US" sz="1100" dirty="0"/>
                        <a:t> </a:t>
                      </a:r>
                    </a:p>
                  </a:txBody>
                  <a:tcPr marL="29673" marR="29673" marT="29673" marB="29673" anchor="ctr"/>
                </a:tc>
              </a:tr>
              <a:tr h="572093">
                <a:tc>
                  <a:txBody>
                    <a:bodyPr/>
                    <a:lstStyle/>
                    <a:p>
                      <a:pPr algn="l"/>
                      <a:r>
                        <a:rPr lang="en-US" sz="1100">
                          <a:hlinkClick r:id="rId9"/>
                        </a:rPr>
                        <a:t>2014-04-17 Millions of American Are Just Itching To Lock And Load </a:t>
                      </a:r>
                      <a:br>
                        <a:rPr lang="en-US" sz="1100">
                          <a:hlinkClick r:id="rId9"/>
                        </a:rPr>
                      </a:br>
                      <a:r>
                        <a:rPr lang="en-US" sz="1100">
                          <a:hlinkClick r:id="rId9"/>
                        </a:rPr>
                        <a:t>(re. Bundy BLM Taking Attempt) </a:t>
                      </a:r>
                      <a:endParaRPr lang="en-US" sz="1100"/>
                    </a:p>
                  </a:txBody>
                  <a:tcPr marL="29673" marR="29673" marT="29673" marB="29673" anchor="ctr"/>
                </a:tc>
              </a:tr>
              <a:tr h="572093">
                <a:tc>
                  <a:txBody>
                    <a:bodyPr/>
                    <a:lstStyle/>
                    <a:p>
                      <a:pPr algn="l"/>
                      <a:r>
                        <a:rPr lang="en-US" sz="1100">
                          <a:hlinkClick r:id="rId10"/>
                        </a:rPr>
                        <a:t>2014-04-17 Standoff In Nevada Another Federal Siege Against The Innocent, by</a:t>
                      </a:r>
                      <a:r>
                        <a:rPr lang="en-US" sz="1100">
                          <a:hlinkClick r:id="rId11"/>
                        </a:rPr>
                        <a:t>  Chuck Baldwin « Independent American Party – Official</a:t>
                      </a:r>
                      <a:r>
                        <a:rPr lang="en-US" sz="1100"/>
                        <a:t> </a:t>
                      </a:r>
                    </a:p>
                  </a:txBody>
                  <a:tcPr marL="29673" marR="29673" marT="29673" marB="29673" anchor="ctr"/>
                </a:tc>
              </a:tr>
              <a:tr h="572093">
                <a:tc>
                  <a:txBody>
                    <a:bodyPr/>
                    <a:lstStyle/>
                    <a:p>
                      <a:pPr algn="l"/>
                      <a:r>
                        <a:rPr lang="en-US" sz="1100" dirty="0">
                          <a:hlinkClick r:id="rId12"/>
                        </a:rPr>
                        <a:t>2014-04-17 » BLM Action in Nevada is Unconstitutional, Here’s Why Alex  </a:t>
                      </a:r>
                      <a:r>
                        <a:rPr lang="en-US" sz="1100" dirty="0">
                          <a:hlinkClick r:id="rId13" action="ppaction://hlinkfile"/>
                        </a:rPr>
                        <a:t>Jones' </a:t>
                      </a:r>
                      <a:r>
                        <a:rPr lang="en-US" sz="1100" dirty="0" err="1">
                          <a:hlinkClick r:id="rId13" action="ppaction://hlinkfile"/>
                        </a:rPr>
                        <a:t>Infowars</a:t>
                      </a:r>
                      <a:r>
                        <a:rPr lang="en-US" sz="1100" dirty="0">
                          <a:hlinkClick r:id="rId13" action="ppaction://hlinkfile"/>
                        </a:rPr>
                        <a:t> There's a war on for your mind!</a:t>
                      </a:r>
                      <a:r>
                        <a:rPr lang="en-US" sz="1100" dirty="0"/>
                        <a:t> </a:t>
                      </a:r>
                    </a:p>
                  </a:txBody>
                  <a:tcPr marL="29673" marR="29673" marT="29673" marB="29673" anchor="ctr"/>
                </a:tc>
              </a:tr>
            </a:tbl>
          </a:graphicData>
        </a:graphic>
      </p:graphicFrame>
      <p:sp>
        <p:nvSpPr>
          <p:cNvPr id="15" name="TextBox 14"/>
          <p:cNvSpPr txBox="1"/>
          <p:nvPr/>
        </p:nvSpPr>
        <p:spPr>
          <a:xfrm>
            <a:off x="3581400" y="990600"/>
            <a:ext cx="4648200" cy="461665"/>
          </a:xfrm>
          <a:prstGeom prst="rect">
            <a:avLst/>
          </a:prstGeom>
          <a:noFill/>
        </p:spPr>
        <p:txBody>
          <a:bodyPr wrap="square" rtlCol="0">
            <a:spAutoFit/>
          </a:bodyPr>
          <a:lstStyle/>
          <a:p>
            <a:r>
              <a:rPr lang="en-US" sz="1200" dirty="0" smtClean="0"/>
              <a:t>Note: If  link does not open with cursor left click on the link and then click on Open Hyperlink. </a:t>
            </a:r>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85800"/>
            <a:ext cx="8305800" cy="5486400"/>
          </a:xfrm>
          <a:solidFill>
            <a:schemeClr val="tx2"/>
          </a:solidFill>
        </p:spPr>
        <p:txBody>
          <a:bodyPr>
            <a:noAutofit/>
          </a:bodyPr>
          <a:lstStyle/>
          <a:p>
            <a:r>
              <a:rPr lang="en-US" sz="1600" dirty="0" smtClean="0">
                <a:solidFill>
                  <a:schemeClr val="bg1"/>
                </a:solidFill>
              </a:rPr>
              <a:t>(a3) By 1980 a conflict was well on its way over water allocations on the adjacent privately owned Silvies Plain. The FWS wanted to acquire the ranch lands on the Silvies Plain to add to their already vast holdings. </a:t>
            </a:r>
            <a:r>
              <a:rPr lang="en-US" sz="1600" u="sng" dirty="0" smtClean="0">
                <a:solidFill>
                  <a:schemeClr val="bg1"/>
                </a:solidFill>
              </a:rPr>
              <a:t>Refuge personnel intentional diverted the water to bypassing the vast meadowlands, directing the water into the rising Malheur Lakes. Within a few short years the surface area of the lakes doubled. Thirty-one ranches on the Silvies plains were flooded. Homes, corrals, barns and graze-land were washed a way and destroyed. The ranchers that once fought to keep the FWS from taking their land, now broke and destroyed, begged the FWS to acquire their useless ranches</a:t>
            </a:r>
            <a:r>
              <a:rPr lang="en-US" sz="1600" dirty="0" smtClean="0">
                <a:solidFill>
                  <a:schemeClr val="bg1"/>
                </a:solidFill>
              </a:rPr>
              <a:t>. In 1989 the waters began to recede and now the once thriving privately owned Silvies pains are a proud part of the Malheur National Wildlife Refuge claimed by the FWS.</a:t>
            </a:r>
          </a:p>
          <a:p>
            <a:r>
              <a:rPr lang="en-US" sz="1600" dirty="0" smtClean="0">
                <a:solidFill>
                  <a:schemeClr val="bg1"/>
                </a:solidFill>
              </a:rPr>
              <a:t>(a4) By the 1990’s the Hammonds were one of the very few ranchers that still owned private property adjacent to the refuge. Susie Hammond in an effort to make sense of what was going on began compiling fact about the refuge. In a hidden public record she found a study that was done by the FWS in 1975. The study showed that the “no use” policies of the FWS on the refuge were causing the wildlife to leave the refuge and move to private property. </a:t>
            </a:r>
            <a:r>
              <a:rPr lang="en-US" sz="1600" b="1" dirty="0" smtClean="0">
                <a:solidFill>
                  <a:schemeClr val="bg1"/>
                </a:solidFill>
              </a:rPr>
              <a:t>The study showed that the private property adjacent to the Malheur Wildlife Refuge produced 4 times more ducks and geese than the refuge did. It also showed that the migrating birds were 13 times more likely to land on private property than on the refuge.  </a:t>
            </a:r>
            <a:r>
              <a:rPr lang="en-US" sz="1600" dirty="0" smtClean="0">
                <a:solidFill>
                  <a:schemeClr val="bg1"/>
                </a:solidFill>
              </a:rPr>
              <a:t>When Susie brought this to the attention of the FWS and refuge personnel, her and her family became the subjects of a long train of abuses and corruptions continued.</a:t>
            </a:r>
            <a:r>
              <a:rPr lang="en-US" sz="1600" dirty="0" smtClean="0">
                <a:solidFill>
                  <a:schemeClr val="bg1"/>
                </a:solidFill>
                <a:hlinkClick r:id="rId2"/>
              </a:rPr>
              <a:t> </a:t>
            </a:r>
            <a:r>
              <a:rPr lang="en-US" sz="1600" dirty="0" smtClean="0">
                <a:solidFill>
                  <a:schemeClr val="bg1"/>
                </a:solidFill>
              </a:rPr>
              <a:t> </a:t>
            </a:r>
            <a:r>
              <a:rPr lang="en-US" sz="1400" dirty="0" smtClean="0">
                <a:solidFill>
                  <a:schemeClr val="tx2">
                    <a:lumMod val="75000"/>
                  </a:schemeClr>
                </a:solidFill>
                <a:hlinkClick r:id="rId2"/>
              </a:rPr>
              <a:t>http://bundyranch.blogspot.com/2015/11/facts-events-in-hammond-case.html</a:t>
            </a:r>
            <a:r>
              <a:rPr lang="en-US" sz="1400" dirty="0" smtClean="0">
                <a:solidFill>
                  <a:schemeClr val="tx2">
                    <a:lumMod val="75000"/>
                  </a:schemeClr>
                </a:solidFill>
              </a:rPr>
              <a:t> </a:t>
            </a:r>
            <a:endParaRPr lang="en-US" sz="1600" dirty="0" smtClean="0">
              <a:solidFill>
                <a:schemeClr val="tx2">
                  <a:lumMod val="75000"/>
                </a:schemeClr>
              </a:solidFill>
            </a:endParaRPr>
          </a:p>
          <a:p>
            <a:endParaRPr lang="en-US" sz="1600" dirty="0" smtClean="0">
              <a:solidFill>
                <a:schemeClr val="bg1"/>
              </a:solidFill>
            </a:endParaRPr>
          </a:p>
          <a:p>
            <a:endParaRPr lang="en-US" sz="1600" dirty="0">
              <a:solidFill>
                <a:schemeClr val="bg1"/>
              </a:solidFill>
            </a:endParaRPr>
          </a:p>
        </p:txBody>
      </p:sp>
      <p:sp>
        <p:nvSpPr>
          <p:cNvPr id="3" name="Slide Number Placeholder 2"/>
          <p:cNvSpPr>
            <a:spLocks noGrp="1"/>
          </p:cNvSpPr>
          <p:nvPr>
            <p:ph type="sldNum" sz="quarter" idx="15"/>
          </p:nvPr>
        </p:nvSpPr>
        <p:spPr/>
        <p:txBody>
          <a:bodyPr/>
          <a:lstStyle/>
          <a:p>
            <a:r>
              <a:rPr lang="en-US" dirty="0" smtClean="0"/>
              <a:t>Slide  </a:t>
            </a:r>
            <a:fld id="{C1E6DAA7-14E0-4D9D-9954-79AC580F3E51}" type="slidenum">
              <a:rPr lang="en-US" smtClean="0"/>
              <a:pPr/>
              <a:t>6</a:t>
            </a:fld>
            <a:r>
              <a:rPr lang="en-US" dirty="0" smtClean="0"/>
              <a:t> </a:t>
            </a:r>
            <a:endParaRPr lang="en-US" dirty="0"/>
          </a:p>
        </p:txBody>
      </p:sp>
      <p:sp>
        <p:nvSpPr>
          <p:cNvPr id="4" name="Title 3"/>
          <p:cNvSpPr>
            <a:spLocks noGrp="1"/>
          </p:cNvSpPr>
          <p:nvPr>
            <p:ph type="title"/>
          </p:nvPr>
        </p:nvSpPr>
        <p:spPr>
          <a:xfrm>
            <a:off x="533400" y="152400"/>
            <a:ext cx="8229600" cy="533400"/>
          </a:xfrm>
        </p:spPr>
        <p:txBody>
          <a:bodyPr>
            <a:normAutofit fontScale="90000"/>
          </a:bodyPr>
          <a:lstStyle/>
          <a:p>
            <a:r>
              <a:rPr lang="en-US" sz="3200" b="1" dirty="0" smtClean="0">
                <a:solidFill>
                  <a:schemeClr val="bg1"/>
                </a:solidFill>
              </a:rPr>
              <a:t>Facts &amp; Events in the Hammond Case </a:t>
            </a:r>
            <a:endParaRPr lang="en-US" sz="3200" dirty="0">
              <a:solidFill>
                <a:schemeClr val="bg1"/>
              </a:solidFill>
            </a:endParaRPr>
          </a:p>
        </p:txBody>
      </p:sp>
      <p:sp>
        <p:nvSpPr>
          <p:cNvPr id="5" name="Footer Placeholder 4"/>
          <p:cNvSpPr>
            <a:spLocks noGrp="1"/>
          </p:cNvSpPr>
          <p:nvPr>
            <p:ph type="ftr" sz="quarter" idx="16"/>
          </p:nvPr>
        </p:nvSpPr>
        <p:spPr/>
        <p:txBody>
          <a:bodyPr/>
          <a:lstStyle/>
          <a:p>
            <a:r>
              <a:rPr lang="en-US" dirty="0" smtClean="0"/>
              <a:t>www.FreedomForAllSeasons.org</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www.FreedomForAllSeasons.org</a:t>
            </a:r>
            <a:endParaRPr lang="en-US" dirty="0"/>
          </a:p>
        </p:txBody>
      </p:sp>
      <p:sp>
        <p:nvSpPr>
          <p:cNvPr id="3" name="Slide Number Placeholder 2"/>
          <p:cNvSpPr>
            <a:spLocks noGrp="1"/>
          </p:cNvSpPr>
          <p:nvPr>
            <p:ph type="sldNum" sz="quarter" idx="12"/>
          </p:nvPr>
        </p:nvSpPr>
        <p:spPr>
          <a:xfrm>
            <a:off x="7772400" y="6324600"/>
            <a:ext cx="1295400" cy="304800"/>
          </a:xfrm>
        </p:spPr>
        <p:txBody>
          <a:bodyPr/>
          <a:lstStyle/>
          <a:p>
            <a:r>
              <a:rPr lang="en-US" dirty="0" smtClean="0"/>
              <a:t>Slide </a:t>
            </a:r>
            <a:fld id="{1697043C-1CD5-4D7D-B053-4F21828AC618}" type="slidenum">
              <a:rPr lang="en-US" smtClean="0"/>
              <a:pPr/>
              <a:t>7</a:t>
            </a:fld>
            <a:r>
              <a:rPr lang="en-US" dirty="0" smtClean="0"/>
              <a:t>  </a:t>
            </a:r>
            <a:endParaRPr lang="en-US" dirty="0"/>
          </a:p>
        </p:txBody>
      </p:sp>
      <p:sp>
        <p:nvSpPr>
          <p:cNvPr id="4" name="Title 3"/>
          <p:cNvSpPr>
            <a:spLocks noGrp="1"/>
          </p:cNvSpPr>
          <p:nvPr>
            <p:ph type="title"/>
          </p:nvPr>
        </p:nvSpPr>
        <p:spPr>
          <a:xfrm>
            <a:off x="304800" y="990600"/>
            <a:ext cx="3962400" cy="533400"/>
          </a:xfrm>
        </p:spPr>
        <p:txBody>
          <a:bodyPr>
            <a:normAutofit/>
          </a:bodyPr>
          <a:lstStyle/>
          <a:p>
            <a:r>
              <a:rPr lang="en-US" sz="2400" dirty="0" smtClean="0">
                <a:solidFill>
                  <a:schemeClr val="bg1"/>
                </a:solidFill>
              </a:rPr>
              <a:t>The </a:t>
            </a:r>
            <a:r>
              <a:rPr lang="en-US" sz="2000" dirty="0" smtClean="0">
                <a:solidFill>
                  <a:schemeClr val="bg1"/>
                </a:solidFill>
              </a:rPr>
              <a:t>Bundy</a:t>
            </a:r>
            <a:r>
              <a:rPr lang="en-US" sz="2400" dirty="0" smtClean="0">
                <a:solidFill>
                  <a:schemeClr val="bg1"/>
                </a:solidFill>
              </a:rPr>
              <a:t> Mistrial and Release</a:t>
            </a:r>
            <a:endParaRPr lang="en-US" sz="2400" dirty="0">
              <a:solidFill>
                <a:schemeClr val="bg1"/>
              </a:solidFill>
            </a:endParaRPr>
          </a:p>
        </p:txBody>
      </p:sp>
      <p:sp>
        <p:nvSpPr>
          <p:cNvPr id="5" name="Content Placeholder 4"/>
          <p:cNvSpPr>
            <a:spLocks noGrp="1"/>
          </p:cNvSpPr>
          <p:nvPr>
            <p:ph sz="half" idx="1"/>
          </p:nvPr>
        </p:nvSpPr>
        <p:spPr>
          <a:xfrm>
            <a:off x="228600" y="1676400"/>
            <a:ext cx="4288536" cy="4495800"/>
          </a:xfrm>
        </p:spPr>
        <p:txBody>
          <a:bodyPr>
            <a:normAutofit/>
          </a:bodyPr>
          <a:lstStyle/>
          <a:p>
            <a:pPr>
              <a:lnSpc>
                <a:spcPts val="1300"/>
              </a:lnSpc>
              <a:spcAft>
                <a:spcPts val="400"/>
              </a:spcAft>
            </a:pPr>
            <a:r>
              <a:rPr lang="en-US" sz="1400" dirty="0" smtClean="0">
                <a:solidFill>
                  <a:schemeClr val="bg1"/>
                </a:solidFill>
              </a:rPr>
              <a:t>19 people were charged in the Bundy ranch standoff, 2 men took plea deals, the rest were  split into three  groups based on charges .</a:t>
            </a:r>
          </a:p>
          <a:p>
            <a:pPr>
              <a:lnSpc>
                <a:spcPts val="1300"/>
              </a:lnSpc>
              <a:spcAft>
                <a:spcPts val="400"/>
              </a:spcAft>
            </a:pPr>
            <a:r>
              <a:rPr lang="en-US" sz="1400" dirty="0" smtClean="0">
                <a:solidFill>
                  <a:schemeClr val="bg1"/>
                </a:solidFill>
              </a:rPr>
              <a:t> Multiple retrials produced  many acquittals and  dismissal of conspiracy charges and plea deals on greatly reduced  initial charges.</a:t>
            </a:r>
          </a:p>
          <a:p>
            <a:pPr>
              <a:lnSpc>
                <a:spcPts val="1300"/>
              </a:lnSpc>
              <a:spcAft>
                <a:spcPts val="400"/>
              </a:spcAft>
            </a:pPr>
            <a:r>
              <a:rPr lang="en-US" sz="1400" dirty="0" smtClean="0">
                <a:solidFill>
                  <a:schemeClr val="bg1"/>
                </a:solidFill>
              </a:rPr>
              <a:t>All this, after these men have been in prison for up to a year and half AFTER almost 2 years before they were indicted.</a:t>
            </a:r>
          </a:p>
          <a:p>
            <a:pPr>
              <a:lnSpc>
                <a:spcPts val="1300"/>
              </a:lnSpc>
              <a:spcAft>
                <a:spcPts val="400"/>
              </a:spcAft>
            </a:pPr>
            <a:r>
              <a:rPr lang="en-US" sz="1400" dirty="0" smtClean="0">
                <a:solidFill>
                  <a:schemeClr val="bg1"/>
                </a:solidFill>
              </a:rPr>
              <a:t>Cleve Bundy had been in jail for 700 days as a “political prisoner”.  He  was  released from prison  on January  8, 2018 after refusing  to leave until the trail was over to support others waiting trial.</a:t>
            </a:r>
          </a:p>
          <a:p>
            <a:pPr>
              <a:lnSpc>
                <a:spcPts val="1300"/>
              </a:lnSpc>
              <a:spcAft>
                <a:spcPts val="400"/>
              </a:spcAft>
            </a:pPr>
            <a:r>
              <a:rPr lang="en-US" sz="1400" dirty="0" smtClean="0">
                <a:solidFill>
                  <a:schemeClr val="bg1"/>
                </a:solidFill>
              </a:rPr>
              <a:t>The expectation is the mistrial judgment will have a positive trickle down effect on the remainder of the patriots involved in the standoff.</a:t>
            </a:r>
          </a:p>
          <a:p>
            <a:pPr>
              <a:lnSpc>
                <a:spcPts val="1300"/>
              </a:lnSpc>
              <a:spcAft>
                <a:spcPts val="400"/>
              </a:spcAft>
            </a:pPr>
            <a:r>
              <a:rPr lang="en-US" sz="1400" dirty="0" smtClean="0">
                <a:solidFill>
                  <a:schemeClr val="bg1"/>
                </a:solidFill>
              </a:rPr>
              <a:t>More background on the Bundy’s and great read by my property rights friend Ron Ewart, subscribe to his weekly newsletter. </a:t>
            </a:r>
          </a:p>
          <a:p>
            <a:pPr marL="640080" lvl="2">
              <a:lnSpc>
                <a:spcPts val="1300"/>
              </a:lnSpc>
              <a:spcAft>
                <a:spcPts val="400"/>
              </a:spcAft>
            </a:pPr>
            <a:r>
              <a:rPr lang="en-US" sz="1400" dirty="0" smtClean="0">
                <a:hlinkClick r:id="rId2"/>
              </a:rPr>
              <a:t>http://www.narlo.org/idarchives/012118.html</a:t>
            </a:r>
            <a:endParaRPr lang="en-US" sz="1400" dirty="0"/>
          </a:p>
        </p:txBody>
      </p:sp>
      <p:pic>
        <p:nvPicPr>
          <p:cNvPr id="10" name="Picture 9" descr="Bundys-Release-January-8-20.jpg">
            <a:hlinkClick r:id="rId3"/>
          </p:cNvPr>
          <p:cNvPicPr>
            <a:picLocks noChangeAspect="1"/>
          </p:cNvPicPr>
          <p:nvPr/>
        </p:nvPicPr>
        <p:blipFill>
          <a:blip r:embed="rId4" cstate="print"/>
          <a:stretch>
            <a:fillRect/>
          </a:stretch>
        </p:blipFill>
        <p:spPr>
          <a:xfrm>
            <a:off x="4800600" y="1219200"/>
            <a:ext cx="3657600" cy="2438400"/>
          </a:xfrm>
          <a:prstGeom prst="rect">
            <a:avLst/>
          </a:prstGeom>
        </p:spPr>
      </p:pic>
      <p:sp>
        <p:nvSpPr>
          <p:cNvPr id="11" name="TextBox 10"/>
          <p:cNvSpPr txBox="1"/>
          <p:nvPr/>
        </p:nvSpPr>
        <p:spPr>
          <a:xfrm>
            <a:off x="5181600" y="1371600"/>
            <a:ext cx="3505200" cy="276999"/>
          </a:xfrm>
          <a:prstGeom prst="rect">
            <a:avLst/>
          </a:prstGeom>
          <a:solidFill>
            <a:schemeClr val="tx1"/>
          </a:solidFill>
        </p:spPr>
        <p:txBody>
          <a:bodyPr wrap="square" rtlCol="0">
            <a:spAutoFit/>
          </a:bodyPr>
          <a:lstStyle/>
          <a:p>
            <a:r>
              <a:rPr lang="en-US" sz="1200" b="1" dirty="0" smtClean="0">
                <a:solidFill>
                  <a:schemeClr val="bg1"/>
                </a:solidFill>
              </a:rPr>
              <a:t>Click to view – Cleve 35 minutes into video </a:t>
            </a:r>
            <a:endParaRPr lang="en-US" sz="1400" b="1" dirty="0">
              <a:solidFill>
                <a:schemeClr val="bg1"/>
              </a:solidFill>
            </a:endParaRPr>
          </a:p>
        </p:txBody>
      </p:sp>
      <p:sp>
        <p:nvSpPr>
          <p:cNvPr id="13" name="TextBox 12"/>
          <p:cNvSpPr txBox="1"/>
          <p:nvPr/>
        </p:nvSpPr>
        <p:spPr>
          <a:xfrm>
            <a:off x="4724400" y="3733800"/>
            <a:ext cx="4267200" cy="2811026"/>
          </a:xfrm>
          <a:prstGeom prst="rect">
            <a:avLst/>
          </a:prstGeom>
          <a:noFill/>
        </p:spPr>
        <p:txBody>
          <a:bodyPr wrap="square" rtlCol="0">
            <a:spAutoFit/>
          </a:bodyPr>
          <a:lstStyle/>
          <a:p>
            <a:pPr marL="274320" indent="-274320">
              <a:lnSpc>
                <a:spcPts val="1400"/>
              </a:lnSpc>
              <a:spcAft>
                <a:spcPts val="600"/>
              </a:spcAft>
              <a:buFont typeface="Wingdings" pitchFamily="2" charset="2"/>
              <a:buChar char="Ø"/>
            </a:pPr>
            <a:r>
              <a:rPr lang="en-US" sz="1400" dirty="0" smtClean="0">
                <a:solidFill>
                  <a:schemeClr val="bg1"/>
                </a:solidFill>
              </a:rPr>
              <a:t>U.S. ATG Sessions is  launching  an investigation of the Nevada office – </a:t>
            </a:r>
          </a:p>
          <a:p>
            <a:pPr marL="731520" lvl="1" indent="-274320">
              <a:lnSpc>
                <a:spcPts val="1400"/>
              </a:lnSpc>
              <a:spcAft>
                <a:spcPts val="600"/>
              </a:spcAft>
              <a:buFont typeface="Arial" pitchFamily="34" charset="0"/>
              <a:buChar char="•"/>
            </a:pPr>
            <a:r>
              <a:rPr lang="en-US" sz="1400" dirty="0" smtClean="0">
                <a:solidFill>
                  <a:schemeClr val="bg1"/>
                </a:solidFill>
                <a:hlinkClick r:id="rId5"/>
              </a:rPr>
              <a:t>Check this </a:t>
            </a:r>
            <a:endParaRPr lang="en-US" sz="1400" dirty="0" smtClean="0">
              <a:solidFill>
                <a:schemeClr val="bg1"/>
              </a:solidFill>
            </a:endParaRPr>
          </a:p>
          <a:p>
            <a:pPr marL="731520" lvl="1" indent="-274320">
              <a:lnSpc>
                <a:spcPts val="1400"/>
              </a:lnSpc>
              <a:spcAft>
                <a:spcPts val="600"/>
              </a:spcAft>
              <a:buFont typeface="Arial" pitchFamily="34" charset="0"/>
              <a:buChar char="•"/>
            </a:pPr>
            <a:r>
              <a:rPr lang="en-US" sz="1400" dirty="0" smtClean="0">
                <a:solidFill>
                  <a:schemeClr val="bg1"/>
                </a:solidFill>
                <a:hlinkClick r:id="rId6"/>
              </a:rPr>
              <a:t>More here</a:t>
            </a:r>
            <a:endParaRPr lang="en-US" sz="1400" dirty="0" smtClean="0">
              <a:solidFill>
                <a:schemeClr val="bg1"/>
              </a:solidFill>
            </a:endParaRPr>
          </a:p>
          <a:p>
            <a:pPr marL="274320" indent="-274320">
              <a:lnSpc>
                <a:spcPts val="1400"/>
              </a:lnSpc>
              <a:spcAft>
                <a:spcPts val="600"/>
              </a:spcAft>
              <a:buFont typeface="Wingdings" pitchFamily="2" charset="2"/>
              <a:buChar char="Ø"/>
            </a:pPr>
            <a:r>
              <a:rPr lang="en-US" sz="1400" dirty="0" smtClean="0">
                <a:solidFill>
                  <a:schemeClr val="bg1"/>
                </a:solidFill>
              </a:rPr>
              <a:t>”</a:t>
            </a:r>
            <a:r>
              <a:rPr lang="en-US" sz="1400" u="sng" dirty="0" smtClean="0">
                <a:solidFill>
                  <a:schemeClr val="bg1"/>
                </a:solidFill>
              </a:rPr>
              <a:t>Big federal cases have collapsed in the last 15 years over prosecutors’ failure to share evidence with defendants.” (see above “Check this”.</a:t>
            </a:r>
          </a:p>
          <a:p>
            <a:pPr marL="274320" indent="-274320">
              <a:lnSpc>
                <a:spcPts val="1400"/>
              </a:lnSpc>
              <a:spcAft>
                <a:spcPts val="600"/>
              </a:spcAft>
              <a:buFont typeface="Wingdings" pitchFamily="2" charset="2"/>
              <a:buChar char="Ø"/>
            </a:pPr>
            <a:r>
              <a:rPr lang="en-US" sz="1400" dirty="0" smtClean="0">
                <a:solidFill>
                  <a:schemeClr val="bg1"/>
                </a:solidFill>
                <a:hlinkClick r:id="rId7"/>
              </a:rPr>
              <a:t>Cleve Bundy speaks at Freedom &amp; Property gathering  Paradise, Montana</a:t>
            </a:r>
            <a:r>
              <a:rPr lang="en-US" sz="1400" dirty="0" smtClean="0">
                <a:solidFill>
                  <a:schemeClr val="bg1"/>
                </a:solidFill>
              </a:rPr>
              <a:t>, thanks Lauralee for forwarding.</a:t>
            </a:r>
          </a:p>
          <a:p>
            <a:pPr marL="274320" indent="-274320">
              <a:lnSpc>
                <a:spcPts val="1400"/>
              </a:lnSpc>
              <a:spcAft>
                <a:spcPts val="600"/>
              </a:spcAft>
              <a:buFont typeface="Wingdings" pitchFamily="2" charset="2"/>
              <a:buChar char="Ø"/>
            </a:pPr>
            <a:r>
              <a:rPr lang="en-US" sz="1400" dirty="0" smtClean="0">
                <a:solidFill>
                  <a:schemeClr val="bg1"/>
                </a:solidFill>
              </a:rPr>
              <a:t>Jury Nullification, Judge Navarro just could not handle letting the jurors decide the law – </a:t>
            </a:r>
            <a:r>
              <a:rPr lang="en-US" sz="1400" dirty="0" smtClean="0">
                <a:solidFill>
                  <a:schemeClr val="bg1"/>
                </a:solidFill>
                <a:hlinkClick r:id="rId8"/>
              </a:rPr>
              <a:t>great  article on Bundy Blog</a:t>
            </a:r>
            <a:r>
              <a:rPr lang="en-US" sz="1400" dirty="0" smtClean="0">
                <a:solidFill>
                  <a:schemeClr val="bg1"/>
                </a:solidFill>
              </a:rPr>
              <a:t>.</a:t>
            </a:r>
            <a:endParaRPr lang="en-US" sz="1400" dirty="0">
              <a:solidFill>
                <a:schemeClr val="bg1"/>
              </a:solidFill>
            </a:endParaRPr>
          </a:p>
        </p:txBody>
      </p:sp>
      <p:sp>
        <p:nvSpPr>
          <p:cNvPr id="14" name="Horizontal Scroll 13"/>
          <p:cNvSpPr/>
          <p:nvPr/>
        </p:nvSpPr>
        <p:spPr>
          <a:xfrm>
            <a:off x="4876800" y="228600"/>
            <a:ext cx="3733800" cy="914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300"/>
              </a:lnSpc>
            </a:pPr>
            <a:r>
              <a:rPr lang="en-US" sz="1200" dirty="0" smtClean="0">
                <a:solidFill>
                  <a:schemeClr val="bg1"/>
                </a:solidFill>
              </a:rPr>
              <a:t>“Either the government lied or  …it’s actions were…so grossly negligent as to be tantamount to lying.”  Judge Andrew Napolitano</a:t>
            </a:r>
            <a:endParaRPr lang="en-US" sz="1200" dirty="0"/>
          </a:p>
        </p:txBody>
      </p:sp>
      <p:sp>
        <p:nvSpPr>
          <p:cNvPr id="15" name="Horizontal Scroll 14"/>
          <p:cNvSpPr/>
          <p:nvPr/>
        </p:nvSpPr>
        <p:spPr>
          <a:xfrm>
            <a:off x="381000" y="152400"/>
            <a:ext cx="3429000"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solidFill>
                  <a:schemeClr val="bg1"/>
                </a:solidFill>
              </a:rPr>
              <a:t> “flagrant prosecutorial misconduct”  </a:t>
            </a:r>
          </a:p>
          <a:p>
            <a:r>
              <a:rPr lang="en-US" sz="1200" dirty="0" smtClean="0">
                <a:solidFill>
                  <a:schemeClr val="bg1"/>
                </a:solidFill>
              </a:rPr>
              <a:t>Judge Gloria Navarro referring to the Bundy family and Montana co-defendant  trial.</a:t>
            </a:r>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www.FreedomForAllSeasons.org</a:t>
            </a:r>
            <a:endParaRPr lang="en-US" dirty="0"/>
          </a:p>
        </p:txBody>
      </p:sp>
      <p:sp>
        <p:nvSpPr>
          <p:cNvPr id="3" name="Slide Number Placeholder 2"/>
          <p:cNvSpPr>
            <a:spLocks noGrp="1"/>
          </p:cNvSpPr>
          <p:nvPr>
            <p:ph type="sldNum" sz="quarter" idx="12"/>
          </p:nvPr>
        </p:nvSpPr>
        <p:spPr/>
        <p:txBody>
          <a:bodyPr/>
          <a:lstStyle/>
          <a:p>
            <a:r>
              <a:rPr lang="en-US" dirty="0" smtClean="0"/>
              <a:t>Slide </a:t>
            </a:r>
            <a:fld id="{1697043C-1CD5-4D7D-B053-4F21828AC618}" type="slidenum">
              <a:rPr lang="en-US" smtClean="0"/>
              <a:pPr/>
              <a:t>8</a:t>
            </a:fld>
            <a:r>
              <a:rPr lang="en-US" dirty="0" smtClean="0"/>
              <a:t>  </a:t>
            </a:r>
            <a:endParaRPr lang="en-US" dirty="0"/>
          </a:p>
        </p:txBody>
      </p:sp>
      <p:sp>
        <p:nvSpPr>
          <p:cNvPr id="4" name="Title 3"/>
          <p:cNvSpPr>
            <a:spLocks noGrp="1"/>
          </p:cNvSpPr>
          <p:nvPr>
            <p:ph type="title"/>
          </p:nvPr>
        </p:nvSpPr>
        <p:spPr>
          <a:xfrm>
            <a:off x="381000" y="381000"/>
            <a:ext cx="3657600" cy="609600"/>
          </a:xfrm>
        </p:spPr>
        <p:txBody>
          <a:bodyPr>
            <a:normAutofit fontScale="90000"/>
          </a:bodyPr>
          <a:lstStyle/>
          <a:p>
            <a:r>
              <a:rPr lang="en-US" sz="2400" dirty="0" smtClean="0">
                <a:solidFill>
                  <a:schemeClr val="bg1"/>
                </a:solidFill>
              </a:rPr>
              <a:t>The Art of War by Sun Tzu – Learn to Fight the Deep State</a:t>
            </a:r>
            <a:endParaRPr lang="en-US" sz="2400" dirty="0">
              <a:solidFill>
                <a:schemeClr val="bg1"/>
              </a:solidFill>
            </a:endParaRPr>
          </a:p>
        </p:txBody>
      </p:sp>
      <p:sp>
        <p:nvSpPr>
          <p:cNvPr id="5" name="Content Placeholder 4"/>
          <p:cNvSpPr>
            <a:spLocks noGrp="1"/>
          </p:cNvSpPr>
          <p:nvPr>
            <p:ph sz="half" idx="1"/>
          </p:nvPr>
        </p:nvSpPr>
        <p:spPr>
          <a:xfrm>
            <a:off x="228600" y="1066800"/>
            <a:ext cx="5105400" cy="5029200"/>
          </a:xfrm>
        </p:spPr>
        <p:txBody>
          <a:bodyPr numCol="2">
            <a:noAutofit/>
          </a:bodyPr>
          <a:lstStyle/>
          <a:p>
            <a:pPr>
              <a:lnSpc>
                <a:spcPts val="1500"/>
              </a:lnSpc>
              <a:spcBef>
                <a:spcPts val="400"/>
              </a:spcBef>
              <a:buClrTx/>
              <a:buSzPct val="100000"/>
              <a:buFont typeface="+mj-lt"/>
              <a:buAutoNum type="arabicParenR"/>
            </a:pPr>
            <a:r>
              <a:rPr lang="en-US" sz="1200" dirty="0" smtClean="0">
                <a:solidFill>
                  <a:schemeClr val="bg1"/>
                </a:solidFill>
              </a:rPr>
              <a:t>A leader leads by example, not by force. </a:t>
            </a:r>
          </a:p>
          <a:p>
            <a:pPr>
              <a:lnSpc>
                <a:spcPts val="1500"/>
              </a:lnSpc>
              <a:spcBef>
                <a:spcPts val="400"/>
              </a:spcBef>
              <a:buClrTx/>
              <a:buSzPct val="100000"/>
              <a:buFont typeface="+mj-lt"/>
              <a:buAutoNum type="arabicParenR"/>
            </a:pPr>
            <a:r>
              <a:rPr lang="en-US" sz="1200" dirty="0" smtClean="0">
                <a:solidFill>
                  <a:schemeClr val="bg1"/>
                </a:solidFill>
              </a:rPr>
              <a:t>You have to believe in yourself. </a:t>
            </a:r>
          </a:p>
          <a:p>
            <a:pPr>
              <a:lnSpc>
                <a:spcPts val="1500"/>
              </a:lnSpc>
              <a:spcBef>
                <a:spcPts val="400"/>
              </a:spcBef>
              <a:buClrTx/>
              <a:buSzPct val="100000"/>
              <a:buFont typeface="+mj-lt"/>
              <a:buAutoNum type="arabicParenR"/>
            </a:pPr>
            <a:r>
              <a:rPr lang="en-US" sz="1200" dirty="0" smtClean="0">
                <a:solidFill>
                  <a:schemeClr val="bg1"/>
                </a:solidFill>
              </a:rPr>
              <a:t>Appear weak when you are strong, and strong when you are weak. </a:t>
            </a:r>
          </a:p>
          <a:p>
            <a:pPr>
              <a:lnSpc>
                <a:spcPts val="1500"/>
              </a:lnSpc>
              <a:spcBef>
                <a:spcPts val="400"/>
              </a:spcBef>
              <a:buClrTx/>
              <a:buSzPct val="100000"/>
              <a:buFont typeface="+mj-lt"/>
              <a:buAutoNum type="arabicParenR"/>
            </a:pPr>
            <a:r>
              <a:rPr lang="en-US" sz="1200" dirty="0" smtClean="0">
                <a:solidFill>
                  <a:schemeClr val="bg1"/>
                </a:solidFill>
              </a:rPr>
              <a:t>If your enemy is secure at all points, be prepared for him. </a:t>
            </a:r>
          </a:p>
          <a:p>
            <a:pPr>
              <a:lnSpc>
                <a:spcPts val="1500"/>
              </a:lnSpc>
              <a:spcBef>
                <a:spcPts val="400"/>
              </a:spcBef>
              <a:buClrTx/>
              <a:buSzPct val="100000"/>
              <a:buFont typeface="+mj-lt"/>
              <a:buAutoNum type="arabicParenR"/>
            </a:pPr>
            <a:r>
              <a:rPr lang="en-US" sz="1200" dirty="0" smtClean="0">
                <a:solidFill>
                  <a:schemeClr val="bg1"/>
                </a:solidFill>
              </a:rPr>
              <a:t>If he is in superior strength, evade him. </a:t>
            </a:r>
          </a:p>
          <a:p>
            <a:pPr>
              <a:lnSpc>
                <a:spcPts val="1500"/>
              </a:lnSpc>
              <a:spcBef>
                <a:spcPts val="400"/>
              </a:spcBef>
              <a:buClrTx/>
              <a:buSzPct val="100000"/>
              <a:buFont typeface="+mj-lt"/>
              <a:buAutoNum type="arabicParenR"/>
            </a:pPr>
            <a:r>
              <a:rPr lang="en-US" sz="1200" dirty="0" smtClean="0">
                <a:solidFill>
                  <a:schemeClr val="bg1"/>
                </a:solidFill>
              </a:rPr>
              <a:t>If your opponent is temperamental, seek to irritate him. </a:t>
            </a:r>
          </a:p>
          <a:p>
            <a:pPr>
              <a:lnSpc>
                <a:spcPts val="1500"/>
              </a:lnSpc>
              <a:spcBef>
                <a:spcPts val="400"/>
              </a:spcBef>
              <a:buClrTx/>
              <a:buSzPct val="100000"/>
              <a:buFont typeface="+mj-lt"/>
              <a:buAutoNum type="arabicParenR"/>
            </a:pPr>
            <a:r>
              <a:rPr lang="en-US" sz="1200" dirty="0" smtClean="0">
                <a:solidFill>
                  <a:schemeClr val="bg1"/>
                </a:solidFill>
              </a:rPr>
              <a:t>Pretend to be weak, that he may grow arrogant. </a:t>
            </a:r>
          </a:p>
          <a:p>
            <a:pPr>
              <a:lnSpc>
                <a:spcPts val="1500"/>
              </a:lnSpc>
              <a:spcBef>
                <a:spcPts val="400"/>
              </a:spcBef>
              <a:buClrTx/>
              <a:buSzPct val="100000"/>
              <a:buFont typeface="+mj-lt"/>
              <a:buAutoNum type="arabicParenR"/>
            </a:pPr>
            <a:r>
              <a:rPr lang="en-US" sz="1200" dirty="0" smtClean="0">
                <a:solidFill>
                  <a:schemeClr val="bg1"/>
                </a:solidFill>
              </a:rPr>
              <a:t>If he is taking his ease, give him no rest.</a:t>
            </a:r>
          </a:p>
          <a:p>
            <a:pPr>
              <a:lnSpc>
                <a:spcPts val="1500"/>
              </a:lnSpc>
              <a:spcBef>
                <a:spcPts val="400"/>
              </a:spcBef>
              <a:buClrTx/>
              <a:buSzPct val="100000"/>
              <a:buFont typeface="+mj-lt"/>
              <a:buAutoNum type="arabicParenR"/>
            </a:pPr>
            <a:r>
              <a:rPr lang="en-US" sz="1200" dirty="0" smtClean="0">
                <a:solidFill>
                  <a:schemeClr val="bg1"/>
                </a:solidFill>
              </a:rPr>
              <a:t> If his forces are united, separate them. </a:t>
            </a:r>
          </a:p>
          <a:p>
            <a:pPr>
              <a:lnSpc>
                <a:spcPts val="1500"/>
              </a:lnSpc>
              <a:spcBef>
                <a:spcPts val="400"/>
              </a:spcBef>
              <a:buClrTx/>
              <a:buSzPct val="100000"/>
              <a:buFont typeface="+mj-lt"/>
              <a:buAutoNum type="arabicParenR"/>
            </a:pPr>
            <a:r>
              <a:rPr lang="en-US" sz="1200" dirty="0" smtClean="0">
                <a:solidFill>
                  <a:schemeClr val="bg1"/>
                </a:solidFill>
              </a:rPr>
              <a:t>If sovereign and subject are in accord, put division between them. </a:t>
            </a:r>
          </a:p>
          <a:p>
            <a:pPr>
              <a:lnSpc>
                <a:spcPts val="1500"/>
              </a:lnSpc>
              <a:spcBef>
                <a:spcPts val="400"/>
              </a:spcBef>
              <a:buClrTx/>
              <a:buSzPct val="100000"/>
              <a:buFont typeface="+mj-lt"/>
              <a:buAutoNum type="arabicParenR"/>
            </a:pPr>
            <a:r>
              <a:rPr lang="en-US" sz="1200" dirty="0" smtClean="0">
                <a:solidFill>
                  <a:schemeClr val="bg1"/>
                </a:solidFill>
              </a:rPr>
              <a:t>Attack him where he is unprepared, appear where you are not expected.</a:t>
            </a:r>
          </a:p>
          <a:p>
            <a:pPr>
              <a:lnSpc>
                <a:spcPts val="1500"/>
              </a:lnSpc>
              <a:spcBef>
                <a:spcPts val="400"/>
              </a:spcBef>
              <a:buClrTx/>
              <a:buSzPct val="100000"/>
              <a:buFont typeface="+mj-lt"/>
              <a:buAutoNum type="arabicParenR"/>
            </a:pPr>
            <a:r>
              <a:rPr lang="en-US" sz="1200" dirty="0" smtClean="0">
                <a:solidFill>
                  <a:schemeClr val="bg1"/>
                </a:solidFill>
              </a:rPr>
              <a:t> The supreme art of war is to subdue the enemy without fighting. </a:t>
            </a:r>
          </a:p>
          <a:p>
            <a:pPr>
              <a:lnSpc>
                <a:spcPts val="1500"/>
              </a:lnSpc>
              <a:spcBef>
                <a:spcPts val="400"/>
              </a:spcBef>
              <a:buClrTx/>
              <a:buSzPct val="100000"/>
              <a:buFont typeface="+mj-lt"/>
              <a:buAutoNum type="arabicParenR"/>
            </a:pPr>
            <a:r>
              <a:rPr lang="en-US" sz="1200" dirty="0" smtClean="0">
                <a:solidFill>
                  <a:schemeClr val="bg1"/>
                </a:solidFill>
              </a:rPr>
              <a:t>Supreme excellence consists of breaking the enemy's resistance without fighting. </a:t>
            </a:r>
          </a:p>
          <a:p>
            <a:pPr>
              <a:lnSpc>
                <a:spcPts val="1500"/>
              </a:lnSpc>
              <a:spcBef>
                <a:spcPts val="400"/>
              </a:spcBef>
              <a:buClrTx/>
              <a:buSzPct val="100000"/>
              <a:buFont typeface="+mj-lt"/>
              <a:buAutoNum type="arabicParenR"/>
            </a:pPr>
            <a:r>
              <a:rPr lang="en-US" sz="1200" dirty="0" smtClean="0">
                <a:solidFill>
                  <a:schemeClr val="bg1"/>
                </a:solidFill>
              </a:rPr>
              <a:t>If the mind is willing, the flesh could go on and on without many things. </a:t>
            </a:r>
          </a:p>
          <a:p>
            <a:pPr>
              <a:lnSpc>
                <a:spcPts val="1500"/>
              </a:lnSpc>
              <a:spcBef>
                <a:spcPts val="400"/>
              </a:spcBef>
              <a:buClrTx/>
              <a:buSzPct val="100000"/>
              <a:buFont typeface="+mj-lt"/>
              <a:buAutoNum type="arabicParenR"/>
            </a:pPr>
            <a:r>
              <a:rPr lang="en-US" sz="1200" dirty="0" smtClean="0">
                <a:solidFill>
                  <a:schemeClr val="bg1"/>
                </a:solidFill>
              </a:rPr>
              <a:t>Victorious warriors win first and then go to war, while defeated warriors go to war first and then seek to win. </a:t>
            </a:r>
          </a:p>
          <a:p>
            <a:pPr>
              <a:lnSpc>
                <a:spcPts val="1500"/>
              </a:lnSpc>
              <a:spcBef>
                <a:spcPts val="400"/>
              </a:spcBef>
              <a:buClrTx/>
              <a:buSzPct val="100000"/>
              <a:buFont typeface="+mj-lt"/>
              <a:buAutoNum type="arabicParenR"/>
            </a:pPr>
            <a:r>
              <a:rPr lang="en-US" sz="1200" dirty="0" smtClean="0">
                <a:solidFill>
                  <a:schemeClr val="bg1"/>
                </a:solidFill>
              </a:rPr>
              <a:t>To know your Enemy, you must become your Enemy. </a:t>
            </a:r>
          </a:p>
          <a:p>
            <a:pPr>
              <a:lnSpc>
                <a:spcPts val="1500"/>
              </a:lnSpc>
              <a:spcBef>
                <a:spcPts val="400"/>
              </a:spcBef>
              <a:buClrTx/>
              <a:buSzPct val="100000"/>
              <a:buFont typeface="+mj-lt"/>
              <a:buAutoNum type="arabicParenR"/>
            </a:pPr>
            <a:r>
              <a:rPr lang="en-US" sz="1200" dirty="0" smtClean="0">
                <a:solidFill>
                  <a:schemeClr val="bg1"/>
                </a:solidFill>
              </a:rPr>
              <a:t>Keep your friends close, and your enemies closer.</a:t>
            </a:r>
          </a:p>
          <a:p>
            <a:pPr>
              <a:lnSpc>
                <a:spcPts val="1500"/>
              </a:lnSpc>
              <a:spcBef>
                <a:spcPts val="400"/>
              </a:spcBef>
              <a:buClrTx/>
              <a:buSzPct val="100000"/>
              <a:buFont typeface="+mj-lt"/>
              <a:buAutoNum type="arabicParenR"/>
            </a:pPr>
            <a:r>
              <a:rPr lang="en-US" sz="1200" dirty="0" smtClean="0">
                <a:solidFill>
                  <a:schemeClr val="bg1"/>
                </a:solidFill>
                <a:hlinkClick r:id="rId2"/>
              </a:rPr>
              <a:t>Read the rest and learn how to fight for your life and rights.</a:t>
            </a:r>
            <a:endParaRPr lang="en-US" sz="1200" dirty="0" smtClean="0">
              <a:solidFill>
                <a:schemeClr val="bg1"/>
              </a:solidFill>
            </a:endParaRPr>
          </a:p>
          <a:p>
            <a:pPr>
              <a:lnSpc>
                <a:spcPts val="1500"/>
              </a:lnSpc>
              <a:spcBef>
                <a:spcPts val="400"/>
              </a:spcBef>
              <a:buClrTx/>
              <a:buSzPct val="100000"/>
              <a:buFont typeface="+mj-lt"/>
              <a:buAutoNum type="arabicParenR"/>
            </a:pPr>
            <a:r>
              <a:rPr lang="en-US" sz="1200" dirty="0" smtClean="0">
                <a:solidFill>
                  <a:schemeClr val="bg1"/>
                </a:solidFill>
                <a:hlinkClick r:id="rId3"/>
              </a:rPr>
              <a:t>Documentary (History Channel) 22 minutes. </a:t>
            </a:r>
            <a:endParaRPr lang="en-US" sz="1200" dirty="0">
              <a:solidFill>
                <a:schemeClr val="bg1"/>
              </a:solidFill>
            </a:endParaRPr>
          </a:p>
        </p:txBody>
      </p:sp>
      <p:pic>
        <p:nvPicPr>
          <p:cNvPr id="7" name="Picture 6" descr="Sun-Tzu-The-Art-of-War.jpg">
            <a:hlinkClick r:id="rId3"/>
          </p:cNvPr>
          <p:cNvPicPr>
            <a:picLocks noChangeAspect="1"/>
          </p:cNvPicPr>
          <p:nvPr/>
        </p:nvPicPr>
        <p:blipFill>
          <a:blip r:embed="rId4" cstate="print"/>
          <a:stretch>
            <a:fillRect/>
          </a:stretch>
        </p:blipFill>
        <p:spPr>
          <a:xfrm>
            <a:off x="5638800" y="248434"/>
            <a:ext cx="3124200" cy="1427965"/>
          </a:xfrm>
          <a:prstGeom prst="rect">
            <a:avLst/>
          </a:prstGeom>
        </p:spPr>
      </p:pic>
      <p:pic>
        <p:nvPicPr>
          <p:cNvPr id="10" name="Picture 9" descr="Deep-State.jpg"/>
          <p:cNvPicPr>
            <a:picLocks noChangeAspect="1"/>
          </p:cNvPicPr>
          <p:nvPr/>
        </p:nvPicPr>
        <p:blipFill>
          <a:blip r:embed="rId5" cstate="print"/>
          <a:stretch>
            <a:fillRect/>
          </a:stretch>
        </p:blipFill>
        <p:spPr>
          <a:xfrm>
            <a:off x="5638800" y="1676400"/>
            <a:ext cx="3187159" cy="1798906"/>
          </a:xfrm>
          <a:prstGeom prst="rect">
            <a:avLst/>
          </a:prstGeom>
        </p:spPr>
      </p:pic>
      <p:pic>
        <p:nvPicPr>
          <p:cNvPr id="12" name="Picture 11" descr="GovernmentEmployeesHodges.gif"/>
          <p:cNvPicPr>
            <a:picLocks noChangeAspect="1"/>
          </p:cNvPicPr>
          <p:nvPr/>
        </p:nvPicPr>
        <p:blipFill>
          <a:blip r:embed="rId6" cstate="print"/>
          <a:stretch>
            <a:fillRect/>
          </a:stretch>
        </p:blipFill>
        <p:spPr>
          <a:xfrm>
            <a:off x="5334000" y="3581400"/>
            <a:ext cx="1752600" cy="2474187"/>
          </a:xfrm>
          <a:prstGeom prst="rect">
            <a:avLst/>
          </a:prstGeom>
        </p:spPr>
      </p:pic>
      <p:pic>
        <p:nvPicPr>
          <p:cNvPr id="14" name="Picture 13" descr="fed-spend29-96.gif"/>
          <p:cNvPicPr>
            <a:picLocks noChangeAspect="1"/>
          </p:cNvPicPr>
          <p:nvPr/>
        </p:nvPicPr>
        <p:blipFill>
          <a:blip r:embed="rId7" cstate="print"/>
          <a:stretch>
            <a:fillRect/>
          </a:stretch>
        </p:blipFill>
        <p:spPr>
          <a:xfrm>
            <a:off x="7086600" y="3352800"/>
            <a:ext cx="1889760" cy="25908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172200"/>
            <a:ext cx="1552575" cy="457200"/>
          </a:xfrm>
        </p:spPr>
        <p:txBody>
          <a:bodyPr/>
          <a:lstStyle/>
          <a:p>
            <a:pPr algn="ctr"/>
            <a:r>
              <a:rPr lang="en-US" dirty="0" smtClean="0"/>
              <a:t>Slide  </a:t>
            </a:r>
            <a:fld id="{1697043C-1CD5-4D7D-B053-4F21828AC618}" type="slidenum">
              <a:rPr lang="en-US" smtClean="0"/>
              <a:pPr algn="ctr"/>
              <a:t>9</a:t>
            </a:fld>
            <a:r>
              <a:rPr lang="en-US" dirty="0" smtClean="0"/>
              <a:t>   </a:t>
            </a:r>
            <a:endParaRPr lang="en-US" dirty="0"/>
          </a:p>
        </p:txBody>
      </p:sp>
      <p:sp>
        <p:nvSpPr>
          <p:cNvPr id="3" name="Title 2"/>
          <p:cNvSpPr>
            <a:spLocks noGrp="1"/>
          </p:cNvSpPr>
          <p:nvPr>
            <p:ph type="title"/>
          </p:nvPr>
        </p:nvSpPr>
        <p:spPr>
          <a:xfrm>
            <a:off x="304800" y="0"/>
            <a:ext cx="8839200" cy="457200"/>
          </a:xfrm>
        </p:spPr>
        <p:txBody>
          <a:bodyPr>
            <a:normAutofit fontScale="90000"/>
          </a:bodyPr>
          <a:lstStyle/>
          <a:p>
            <a:r>
              <a:rPr lang="en-US" sz="2700" dirty="0" smtClean="0">
                <a:solidFill>
                  <a:schemeClr val="bg1"/>
                </a:solidFill>
              </a:rPr>
              <a:t/>
            </a:r>
            <a:br>
              <a:rPr lang="en-US" sz="2700" dirty="0" smtClean="0">
                <a:solidFill>
                  <a:schemeClr val="bg1"/>
                </a:solidFill>
              </a:rPr>
            </a:br>
            <a:r>
              <a:rPr lang="en-US" sz="2700" dirty="0" smtClean="0">
                <a:solidFill>
                  <a:schemeClr val="bg1"/>
                </a:solidFill>
              </a:rPr>
              <a:t/>
            </a:r>
            <a:br>
              <a:rPr lang="en-US" sz="2700" dirty="0" smtClean="0">
                <a:solidFill>
                  <a:schemeClr val="bg1"/>
                </a:solidFill>
              </a:rPr>
            </a:br>
            <a:r>
              <a:rPr lang="en-US" sz="2700" dirty="0" smtClean="0">
                <a:solidFill>
                  <a:schemeClr val="bg1"/>
                </a:solidFill>
              </a:rPr>
              <a:t/>
            </a:r>
            <a:br>
              <a:rPr lang="en-US" sz="2700" dirty="0" smtClean="0">
                <a:solidFill>
                  <a:schemeClr val="bg1"/>
                </a:solidFill>
              </a:rPr>
            </a:br>
            <a:r>
              <a:rPr lang="en-US" sz="2700" dirty="0" smtClean="0">
                <a:solidFill>
                  <a:schemeClr val="bg1"/>
                </a:solidFill>
              </a:rPr>
              <a:t/>
            </a:r>
            <a:br>
              <a:rPr lang="en-US" sz="2700" dirty="0" smtClean="0">
                <a:solidFill>
                  <a:schemeClr val="bg1"/>
                </a:solidFill>
              </a:rPr>
            </a:br>
            <a:r>
              <a:rPr lang="en-US" sz="2700" dirty="0" smtClean="0">
                <a:solidFill>
                  <a:schemeClr val="bg1"/>
                </a:solidFill>
              </a:rPr>
              <a:t/>
            </a:r>
            <a:br>
              <a:rPr lang="en-US" sz="2700" dirty="0" smtClean="0">
                <a:solidFill>
                  <a:schemeClr val="bg1"/>
                </a:solidFill>
              </a:rPr>
            </a:br>
            <a:r>
              <a:rPr lang="en-US" sz="2700" dirty="0" smtClean="0">
                <a:solidFill>
                  <a:schemeClr val="bg1"/>
                </a:solidFill>
              </a:rPr>
              <a:t/>
            </a:r>
            <a:br>
              <a:rPr lang="en-US" sz="2700" dirty="0" smtClean="0">
                <a:solidFill>
                  <a:schemeClr val="bg1"/>
                </a:solidFill>
              </a:rPr>
            </a:br>
            <a:r>
              <a:rPr lang="en-US" sz="2700" dirty="0" smtClean="0">
                <a:solidFill>
                  <a:schemeClr val="bg1"/>
                </a:solidFill>
              </a:rPr>
              <a:t/>
            </a:r>
            <a:br>
              <a:rPr lang="en-US" sz="2700" dirty="0" smtClean="0">
                <a:solidFill>
                  <a:schemeClr val="bg1"/>
                </a:solidFill>
              </a:rPr>
            </a:br>
            <a:r>
              <a:rPr lang="en-US" sz="2000" dirty="0" smtClean="0">
                <a:solidFill>
                  <a:schemeClr val="bg1"/>
                </a:solidFill>
              </a:rPr>
              <a:t>U.S. Department of the Interior  - “Protecting America's Great Outdoors and Powering Our Future”</a:t>
            </a:r>
            <a:endParaRPr lang="en-US" sz="2000" u="sng" dirty="0"/>
          </a:p>
        </p:txBody>
      </p:sp>
      <p:pic>
        <p:nvPicPr>
          <p:cNvPr id="6" name="Content Placeholder 5" descr="DOIOrgChart2015.jpg"/>
          <p:cNvPicPr>
            <a:picLocks noGrp="1" noChangeAspect="1"/>
          </p:cNvPicPr>
          <p:nvPr>
            <p:ph sz="half" idx="1"/>
          </p:nvPr>
        </p:nvPicPr>
        <p:blipFill>
          <a:blip r:embed="rId2" cstate="print"/>
          <a:stretch>
            <a:fillRect/>
          </a:stretch>
        </p:blipFill>
        <p:spPr>
          <a:xfrm>
            <a:off x="228600" y="2362200"/>
            <a:ext cx="4408905" cy="4114800"/>
          </a:xfrm>
        </p:spPr>
      </p:pic>
      <p:pic>
        <p:nvPicPr>
          <p:cNvPr id="7" name="Content Placeholder 6" descr="BLM logo.png"/>
          <p:cNvPicPr>
            <a:picLocks noGrp="1" noChangeAspect="1"/>
          </p:cNvPicPr>
          <p:nvPr>
            <p:ph sz="half" idx="2"/>
          </p:nvPr>
        </p:nvPicPr>
        <p:blipFill>
          <a:blip r:embed="rId3" cstate="print"/>
          <a:stretch>
            <a:fillRect/>
          </a:stretch>
        </p:blipFill>
        <p:spPr>
          <a:xfrm>
            <a:off x="3581400" y="3048000"/>
            <a:ext cx="971372" cy="971372"/>
          </a:xfrm>
        </p:spPr>
      </p:pic>
      <p:sp>
        <p:nvSpPr>
          <p:cNvPr id="8" name="Rectangle 7"/>
          <p:cNvSpPr/>
          <p:nvPr/>
        </p:nvSpPr>
        <p:spPr>
          <a:xfrm>
            <a:off x="4800600" y="1514847"/>
            <a:ext cx="4267200" cy="4885953"/>
          </a:xfrm>
          <a:prstGeom prst="rect">
            <a:avLst/>
          </a:prstGeom>
        </p:spPr>
        <p:txBody>
          <a:bodyPr wrap="square">
            <a:spAutoFit/>
          </a:bodyPr>
          <a:lstStyle/>
          <a:p>
            <a:pPr>
              <a:lnSpc>
                <a:spcPts val="1500"/>
              </a:lnSpc>
            </a:pPr>
            <a:r>
              <a:rPr lang="en-US" sz="1400" b="1" dirty="0" smtClean="0">
                <a:solidFill>
                  <a:schemeClr val="bg1"/>
                </a:solidFill>
              </a:rPr>
              <a:t>“The Department of the Interior assembled a multi-functional team from </a:t>
            </a:r>
            <a:r>
              <a:rPr lang="en-US" sz="1400" b="1" u="sng" dirty="0" smtClean="0">
                <a:solidFill>
                  <a:schemeClr val="bg1"/>
                </a:solidFill>
              </a:rPr>
              <a:t>across our department </a:t>
            </a:r>
            <a:r>
              <a:rPr lang="en-US" sz="1400" b="1" dirty="0" smtClean="0">
                <a:solidFill>
                  <a:schemeClr val="bg1"/>
                </a:solidFill>
              </a:rPr>
              <a:t>to develop Interior's Open Government Plan. In addition to meeting all of the requirements of the </a:t>
            </a:r>
            <a:r>
              <a:rPr lang="en-US" sz="1400" b="1" dirty="0" smtClean="0">
                <a:solidFill>
                  <a:schemeClr val="bg1"/>
                </a:solidFill>
                <a:hlinkClick r:id="rId4"/>
              </a:rPr>
              <a:t>Open Government Directive</a:t>
            </a:r>
            <a:r>
              <a:rPr lang="en-US" sz="1400" b="1" dirty="0" smtClean="0">
                <a:solidFill>
                  <a:schemeClr val="bg1"/>
                </a:solidFill>
              </a:rPr>
              <a:t>, Interior's Open Government plan seeks to:</a:t>
            </a:r>
          </a:p>
          <a:p>
            <a:pPr marL="342900" indent="-342900">
              <a:buFont typeface="+mj-lt"/>
              <a:buAutoNum type="arabicParenR"/>
            </a:pPr>
            <a:r>
              <a:rPr lang="en-US" sz="1400" b="1" u="sng" dirty="0" smtClean="0">
                <a:solidFill>
                  <a:srgbClr val="FFFF00"/>
                </a:solidFill>
              </a:rPr>
              <a:t>“Create better relationships between government and citizens</a:t>
            </a:r>
          </a:p>
          <a:p>
            <a:pPr marL="342900" indent="-342900">
              <a:buFont typeface="+mj-lt"/>
              <a:buAutoNum type="arabicParenR"/>
            </a:pPr>
            <a:r>
              <a:rPr lang="en-US" sz="1400" b="1" u="sng" dirty="0" smtClean="0">
                <a:solidFill>
                  <a:srgbClr val="FFFF00"/>
                </a:solidFill>
              </a:rPr>
              <a:t>Enable DOI to understand citizens' demand for services more clearly and be more responsive to their needs</a:t>
            </a:r>
          </a:p>
          <a:p>
            <a:pPr marL="342900" indent="-342900">
              <a:buFont typeface="+mj-lt"/>
              <a:buAutoNum type="arabicParenR"/>
            </a:pPr>
            <a:r>
              <a:rPr lang="en-US" sz="1400" b="1" dirty="0" smtClean="0">
                <a:solidFill>
                  <a:srgbClr val="FFFF00"/>
                </a:solidFill>
              </a:rPr>
              <a:t>Increase the rate of innovation by leveraging public knowledge</a:t>
            </a:r>
          </a:p>
          <a:p>
            <a:pPr marL="342900" indent="-342900">
              <a:buFont typeface="+mj-lt"/>
              <a:buAutoNum type="arabicParenR"/>
            </a:pPr>
            <a:r>
              <a:rPr lang="en-US" sz="1400" b="1" u="sng" dirty="0" smtClean="0">
                <a:solidFill>
                  <a:srgbClr val="FFFF00"/>
                </a:solidFill>
              </a:rPr>
              <a:t>Increase DOI's ability to meet its mission more effectively and efficiently by transparently engaging the public in decision making</a:t>
            </a:r>
          </a:p>
          <a:p>
            <a:pPr marL="342900" indent="-342900">
              <a:buFont typeface="+mj-lt"/>
              <a:buAutoNum type="arabicParenR"/>
            </a:pPr>
            <a:r>
              <a:rPr lang="en-US" sz="1400" b="1" dirty="0" smtClean="0">
                <a:solidFill>
                  <a:srgbClr val="FFFF00"/>
                </a:solidFill>
              </a:rPr>
              <a:t>Encourage the development of Open Government Programs</a:t>
            </a:r>
          </a:p>
          <a:p>
            <a:pPr marL="342900" indent="-342900">
              <a:buFont typeface="+mj-lt"/>
              <a:buAutoNum type="arabicParenR"/>
            </a:pPr>
            <a:r>
              <a:rPr lang="en-US" sz="1400" b="1" u="sng" dirty="0" smtClean="0">
                <a:solidFill>
                  <a:srgbClr val="FFFF00"/>
                </a:solidFill>
              </a:rPr>
              <a:t>If you have feedback on our Open Government Plan, please send </a:t>
            </a:r>
            <a:r>
              <a:rPr lang="en-US" sz="1400" b="1" u="sng" dirty="0" smtClean="0">
                <a:solidFill>
                  <a:schemeClr val="bg1"/>
                </a:solidFill>
              </a:rPr>
              <a:t>to </a:t>
            </a:r>
            <a:r>
              <a:rPr lang="en-US" sz="1400" b="1" dirty="0" smtClean="0">
                <a:solidFill>
                  <a:schemeClr val="bg1"/>
                </a:solidFill>
                <a:hlinkClick r:id="rId5"/>
              </a:rPr>
              <a:t>open@ios.doi.gov.</a:t>
            </a:r>
            <a:r>
              <a:rPr lang="en-US" sz="1400" b="1" dirty="0" smtClean="0">
                <a:solidFill>
                  <a:schemeClr val="bg1"/>
                </a:solidFill>
              </a:rPr>
              <a:t>”</a:t>
            </a:r>
            <a:endParaRPr lang="en-US" sz="1400" b="1" dirty="0">
              <a:solidFill>
                <a:schemeClr val="bg1"/>
              </a:solidFill>
            </a:endParaRPr>
          </a:p>
        </p:txBody>
      </p:sp>
      <p:sp>
        <p:nvSpPr>
          <p:cNvPr id="9" name="Rectangle 8"/>
          <p:cNvSpPr/>
          <p:nvPr/>
        </p:nvSpPr>
        <p:spPr>
          <a:xfrm>
            <a:off x="609600" y="1762780"/>
            <a:ext cx="37338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74320" indent="-274320">
              <a:buFont typeface="Arial" pitchFamily="34" charset="0"/>
              <a:buChar char="•"/>
            </a:pPr>
            <a:r>
              <a:rPr lang="en-US" sz="1400" b="1" dirty="0" smtClean="0">
                <a:solidFill>
                  <a:schemeClr val="bg1"/>
                </a:solidFill>
              </a:rPr>
              <a:t>If you have feedback  to the US DOI email to :  feedback@ios.doi.gov</a:t>
            </a:r>
            <a:endParaRPr lang="en-US" sz="1400" b="1" dirty="0">
              <a:solidFill>
                <a:schemeClr val="bg1"/>
              </a:solidFill>
            </a:endParaRPr>
          </a:p>
        </p:txBody>
      </p:sp>
      <p:sp>
        <p:nvSpPr>
          <p:cNvPr id="11" name="Footer Placeholder 10"/>
          <p:cNvSpPr>
            <a:spLocks noGrp="1"/>
          </p:cNvSpPr>
          <p:nvPr>
            <p:ph type="ftr" sz="quarter" idx="11"/>
          </p:nvPr>
        </p:nvSpPr>
        <p:spPr>
          <a:xfrm>
            <a:off x="2057400" y="6473952"/>
            <a:ext cx="3581400" cy="384048"/>
          </a:xfrm>
        </p:spPr>
        <p:txBody>
          <a:bodyPr/>
          <a:lstStyle/>
          <a:p>
            <a:r>
              <a:rPr lang="en-US" dirty="0" smtClean="0"/>
              <a:t>www.FreedomForAllSeasons.org</a:t>
            </a:r>
            <a:endParaRPr lang="en-US" dirty="0"/>
          </a:p>
        </p:txBody>
      </p:sp>
      <p:sp>
        <p:nvSpPr>
          <p:cNvPr id="12" name="TextBox 11"/>
          <p:cNvSpPr txBox="1"/>
          <p:nvPr/>
        </p:nvSpPr>
        <p:spPr>
          <a:xfrm>
            <a:off x="304800" y="457200"/>
            <a:ext cx="4267200" cy="11784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nSpc>
                <a:spcPts val="1200"/>
              </a:lnSpc>
            </a:pPr>
            <a:r>
              <a:rPr lang="en-US" sz="1400" dirty="0" smtClean="0">
                <a:solidFill>
                  <a:schemeClr val="bg1"/>
                </a:solidFill>
              </a:rPr>
              <a:t>Can you believe this DOI website can be so out of touch to reality.  Read these  extracted statements . Something is terribly wrong with such blind pious feel good  intentions coexisting with the tyranny they create.  The DOI  &amp; IRS have common ground driven by the same end agenda.  “There are none so blind as those who will not see.”</a:t>
            </a:r>
            <a:endParaRPr lang="en-US" sz="1400" dirty="0"/>
          </a:p>
        </p:txBody>
      </p:sp>
      <p:sp>
        <p:nvSpPr>
          <p:cNvPr id="13" name="TextBox 12"/>
          <p:cNvSpPr txBox="1"/>
          <p:nvPr/>
        </p:nvSpPr>
        <p:spPr>
          <a:xfrm>
            <a:off x="685800" y="2438400"/>
            <a:ext cx="3581400"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200" dirty="0" smtClean="0">
                <a:solidFill>
                  <a:schemeClr val="bg1"/>
                </a:solidFill>
              </a:rPr>
              <a:t>https://www.blm.gov/contact/national-office</a:t>
            </a:r>
            <a:endParaRPr lang="en-US" sz="1200" dirty="0">
              <a:solidFill>
                <a:schemeClr val="bg1"/>
              </a:solidFill>
            </a:endParaRPr>
          </a:p>
        </p:txBody>
      </p:sp>
      <p:sp>
        <p:nvSpPr>
          <p:cNvPr id="14" name="TextBox 13"/>
          <p:cNvSpPr txBox="1"/>
          <p:nvPr/>
        </p:nvSpPr>
        <p:spPr>
          <a:xfrm>
            <a:off x="4800600" y="508337"/>
            <a:ext cx="4114800"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nSpc>
                <a:spcPts val="1200"/>
              </a:lnSpc>
            </a:pPr>
            <a:r>
              <a:rPr lang="en-US" sz="1400" dirty="0" smtClean="0">
                <a:solidFill>
                  <a:schemeClr val="bg1"/>
                </a:solidFill>
              </a:rPr>
              <a:t>Obviously  the Open Government plan is not working even with their  60 some Public Affairs personnel. How can DOI claim to “understand citizens’ demand “ when their heads are full of butterflies, turtles and birds claiming priority over property owners  livelihoods and lives?  </a:t>
            </a:r>
            <a:endParaRPr lang="en-US" sz="1400" dirty="0">
              <a:solidFill>
                <a:schemeClr val="bg1"/>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Paper">
  <a:themeElements>
    <a:clrScheme name="Custom 7">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000000"/>
      </a:hlink>
      <a:folHlink>
        <a:srgbClr val="92D050"/>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Trek">
  <a:themeElements>
    <a:clrScheme name="Custom 1">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00B050"/>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33818</TotalTime>
  <Words>9291</Words>
  <Application>Microsoft Office PowerPoint</Application>
  <PresentationFormat>On-screen Show (4:3)</PresentationFormat>
  <Paragraphs>620</Paragraphs>
  <Slides>51</Slides>
  <Notes>4</Notes>
  <HiddenSlides>0</HiddenSlides>
  <MMClips>0</MMClip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Paper</vt:lpstr>
      <vt:lpstr>Trek</vt:lpstr>
      <vt:lpstr> U.S.  Bureau of Barbarians  of Land Mismanagement</vt:lpstr>
      <vt:lpstr>The Predatory Federal Judiciary</vt:lpstr>
      <vt:lpstr>First Standoff - Bundy  Ranch  vs. BLM –  March 2014</vt:lpstr>
      <vt:lpstr>“During the 1970’s the Fish and Wildlife Service (FWS), in conjunction with the Bureau of Land Management (BLM), took  a different approach to get the ranchers to sell. Ranchers were told that, “grazing was detrimental to wildlife and must be reduced”.  32 out of 53 permits were revoked and many ranchers were forced to leave. Grazing fees were raised significantly for those who were allowed to remain. Refuge personnel took over the irrigation system claiming it as their own.” Bundy Ranch Blog</vt:lpstr>
      <vt:lpstr>Facts &amp; Events in the Hammond Case  -  Critical  chronology  to  understand  the  historical  taking  of  this  private  property                 Source:  http://bundyranch.blogspot.com/2015/11/facts-events-in-hammond-case.html </vt:lpstr>
      <vt:lpstr>Facts &amp; Events in the Hammond Case </vt:lpstr>
      <vt:lpstr>The Bundy Mistrial and Release</vt:lpstr>
      <vt:lpstr>The Art of War by Sun Tzu – Learn to Fight the Deep State</vt:lpstr>
      <vt:lpstr>       U.S. Department of the Interior  - “Protecting America's Great Outdoors and Powering Our Future”</vt:lpstr>
      <vt:lpstr>Bureau of Land Management Table of Organization         This Land is  MY Land - Neil Kornze - Ex Aid to Senator Reed  -  Everybody  Else  Go  To  Prison.</vt:lpstr>
      <vt:lpstr>BLM Office Number s – 1820 to 1950</vt:lpstr>
      <vt:lpstr>BLM Office Areas 1960</vt:lpstr>
      <vt:lpstr>BLM Administrative Units - 2012</vt:lpstr>
      <vt:lpstr>About “Conserving The Nature of America “ At the Cost of Locals  and Local  Property Owners </vt:lpstr>
      <vt:lpstr>Let’s Get Rid of the Fed -We’ve Done It Before </vt:lpstr>
      <vt:lpstr>Total Criminal Investigations by Federal Agencies</vt:lpstr>
      <vt:lpstr>The  crime  and punishment  lie - Part  1  of  2  - More  prisoners  with  no increase  in crime</vt:lpstr>
      <vt:lpstr>The crime and punishment lie  - Part 2 of 2  (one small example )</vt:lpstr>
      <vt:lpstr>How free Republic states Are taken </vt:lpstr>
      <vt:lpstr>“America is a nation of laws” lie – how natural acts are criminalized for profit &amp; power</vt:lpstr>
      <vt:lpstr>Few Sheriffs stand tall – part 1 of 2 Separating the lies from the truth</vt:lpstr>
      <vt:lpstr>Few sheriffs stand tall – part 2 of 2 Sheriffs are they going to wake up</vt:lpstr>
      <vt:lpstr>Sheriff Mack on the Oregon Standoff and What the Media Isn’t Reporting</vt:lpstr>
      <vt:lpstr> More Federal serial Agency Corruption -Former head of fbi offices blows the whistle on the fbi and cia</vt:lpstr>
      <vt:lpstr>Airline Captain, navy pilot &amp; federal airline safety inspector/investigator blows the whistle on the cia and other serial agencies</vt:lpstr>
      <vt:lpstr>How the states fund their lies – States funding prisoner Unemployment &amp; Workers compensation </vt:lpstr>
      <vt:lpstr>The Regulation lie - part 1 of 4</vt:lpstr>
      <vt:lpstr>The Regulation Lie – Part 2 0f 4</vt:lpstr>
      <vt:lpstr>The Regulation lie -  part 3 of 4</vt:lpstr>
      <vt:lpstr>Bloated government serial agencies + regulations = exploding Investigations &amp; incarceration - Part 4 of 4</vt:lpstr>
      <vt:lpstr>Jury Nullification – Why Aren’t Jurors Informed</vt:lpstr>
      <vt:lpstr>Mandatory minimum sentences</vt:lpstr>
      <vt:lpstr>Mass Incarcerations- Part 1 – Prosecute  First  - Think Later</vt:lpstr>
      <vt:lpstr>Mass Incarceration s – Part 2 -</vt:lpstr>
      <vt:lpstr>Sentencing Terrorist Crimes</vt:lpstr>
      <vt:lpstr>How The “Federal Reserve and government take out independent farmers</vt:lpstr>
      <vt:lpstr>farmageddon</vt:lpstr>
      <vt:lpstr>Illegal everything by john stossel </vt:lpstr>
      <vt:lpstr>Slide 39</vt:lpstr>
      <vt:lpstr>Slide 40</vt:lpstr>
      <vt:lpstr>Slide 41</vt:lpstr>
      <vt:lpstr>Slide 42</vt:lpstr>
      <vt:lpstr>Where Did the States Go by Jim Beer’s</vt:lpstr>
      <vt:lpstr>How  National  Forests  and  BLM  Lands  are  Being  Used</vt:lpstr>
      <vt:lpstr> Punishing  the  Collective   for  “Crimes”  of  the Individual  Free  Will    or  How  the  Lies  are  Created  and Continue (don’t skip this slide)</vt:lpstr>
      <vt:lpstr>Governments Can Be Limited Lie</vt:lpstr>
      <vt:lpstr>The geopolitical flow of de facto laws  –  The current model of global to local control </vt:lpstr>
      <vt:lpstr>Death By Governments</vt:lpstr>
      <vt:lpstr>Dedicated to my Father, John W. Venrick (1909-1981), Proud U.S. Dept. of Agriculture Forest Ranger  When Government  Served  the  Ranchers  vs.  Current  Green Extreme Policies Using Turtles, Birds, Water, Parks, Reservations &amp; Refuges , et  al . to Drive Us Off  Our Land</vt:lpstr>
      <vt:lpstr>About  Jack</vt:lpstr>
      <vt:lpstr>BLM ADDITIONAL INCOMING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Barbarians  of Land Management  a.k.a. Bureau of Land Mismangement</dc:title>
  <dc:creator>Jack</dc:creator>
  <cp:lastModifiedBy>Jack</cp:lastModifiedBy>
  <cp:revision>1834</cp:revision>
  <dcterms:created xsi:type="dcterms:W3CDTF">2016-01-23T23:08:03Z</dcterms:created>
  <dcterms:modified xsi:type="dcterms:W3CDTF">2023-10-31T23:27:43Z</dcterms:modified>
</cp:coreProperties>
</file>